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95" r:id="rId2"/>
    <p:sldId id="350" r:id="rId3"/>
    <p:sldId id="392" r:id="rId4"/>
    <p:sldId id="391" r:id="rId5"/>
    <p:sldId id="390" r:id="rId6"/>
    <p:sldId id="312" r:id="rId7"/>
    <p:sldId id="389" r:id="rId8"/>
    <p:sldId id="385" r:id="rId9"/>
    <p:sldId id="386" r:id="rId10"/>
    <p:sldId id="355" r:id="rId11"/>
    <p:sldId id="299" r:id="rId12"/>
    <p:sldId id="357" r:id="rId13"/>
    <p:sldId id="356" r:id="rId14"/>
    <p:sldId id="302" r:id="rId15"/>
    <p:sldId id="320" r:id="rId16"/>
    <p:sldId id="319" r:id="rId17"/>
    <p:sldId id="321" r:id="rId18"/>
    <p:sldId id="314" r:id="rId19"/>
    <p:sldId id="304" r:id="rId20"/>
    <p:sldId id="395" r:id="rId21"/>
    <p:sldId id="333" r:id="rId22"/>
    <p:sldId id="359" r:id="rId23"/>
    <p:sldId id="360" r:id="rId24"/>
    <p:sldId id="337" r:id="rId25"/>
    <p:sldId id="362" r:id="rId26"/>
    <p:sldId id="361" r:id="rId27"/>
    <p:sldId id="387" r:id="rId28"/>
    <p:sldId id="329" r:id="rId29"/>
    <p:sldId id="349" r:id="rId30"/>
    <p:sldId id="308" r:id="rId31"/>
    <p:sldId id="340" r:id="rId32"/>
    <p:sldId id="364" r:id="rId33"/>
    <p:sldId id="363" r:id="rId34"/>
    <p:sldId id="330" r:id="rId35"/>
    <p:sldId id="331" r:id="rId36"/>
    <p:sldId id="365" r:id="rId37"/>
    <p:sldId id="332" r:id="rId38"/>
    <p:sldId id="309" r:id="rId39"/>
    <p:sldId id="339" r:id="rId40"/>
    <p:sldId id="344" r:id="rId41"/>
    <p:sldId id="334" r:id="rId42"/>
    <p:sldId id="346" r:id="rId43"/>
    <p:sldId id="368" r:id="rId44"/>
    <p:sldId id="367" r:id="rId45"/>
    <p:sldId id="366" r:id="rId46"/>
    <p:sldId id="369" r:id="rId47"/>
    <p:sldId id="371" r:id="rId48"/>
    <p:sldId id="393" r:id="rId49"/>
    <p:sldId id="372" r:id="rId50"/>
    <p:sldId id="384" r:id="rId51"/>
    <p:sldId id="284" r:id="rId52"/>
    <p:sldId id="373" r:id="rId53"/>
    <p:sldId id="378" r:id="rId54"/>
    <p:sldId id="379" r:id="rId55"/>
    <p:sldId id="380" r:id="rId56"/>
    <p:sldId id="394" r:id="rId57"/>
    <p:sldId id="376" r:id="rId58"/>
    <p:sldId id="377" r:id="rId59"/>
    <p:sldId id="375" r:id="rId60"/>
    <p:sldId id="335" r:id="rId61"/>
    <p:sldId id="343" r:id="rId62"/>
    <p:sldId id="374" r:id="rId63"/>
    <p:sldId id="336" r:id="rId64"/>
    <p:sldId id="381" r:id="rId65"/>
    <p:sldId id="382" r:id="rId66"/>
    <p:sldId id="383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A1F3"/>
    <a:srgbClr val="0065B8"/>
    <a:srgbClr val="28728B"/>
    <a:srgbClr val="6F6F6F"/>
    <a:srgbClr val="B4C6E7"/>
    <a:srgbClr val="0084F4"/>
    <a:srgbClr val="145CFF"/>
    <a:srgbClr val="066060"/>
    <a:srgbClr val="122E78"/>
    <a:srgbClr val="026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8"/>
    <p:restoredTop sz="95964"/>
  </p:normalViewPr>
  <p:slideViewPr>
    <p:cSldViewPr snapToGrid="0" snapToObjects="1">
      <p:cViewPr varScale="1">
        <p:scale>
          <a:sx n="107" d="100"/>
          <a:sy n="107" d="100"/>
        </p:scale>
        <p:origin x="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2D7C0-F7A0-6A4D-90FE-0E3184B10BAC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C55CEC7-2532-E741-BB06-3675CBB49C1C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fr-FR" sz="1800">
              <a:solidFill>
                <a:schemeClr val="tx1"/>
              </a:solidFill>
            </a:rPr>
            <a:t>Phénotype</a:t>
          </a:r>
          <a:endParaRPr lang="fr-FR" sz="1100" dirty="0">
            <a:solidFill>
              <a:schemeClr val="tx1"/>
            </a:solidFill>
          </a:endParaRPr>
        </a:p>
      </dgm:t>
    </dgm:pt>
    <dgm:pt modelId="{9D4FEF1F-771C-1541-81E5-2B554351F6E8}" type="parTrans" cxnId="{009F46D2-92FE-E642-95E7-64B8B36BFC4A}">
      <dgm:prSet/>
      <dgm:spPr/>
      <dgm:t>
        <a:bodyPr/>
        <a:lstStyle/>
        <a:p>
          <a:endParaRPr lang="fr-FR"/>
        </a:p>
      </dgm:t>
    </dgm:pt>
    <dgm:pt modelId="{5F9D8C2C-C3F8-6F47-853E-7E81F0DC7255}" type="sibTrans" cxnId="{009F46D2-92FE-E642-95E7-64B8B36BFC4A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08942370-533C-FF4F-9AD5-FF518C33E1BF}">
      <dgm:prSet phldrT="[Texte]" custT="1"/>
      <dgm:spPr>
        <a:solidFill>
          <a:srgbClr val="FFC000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Morphologie</a:t>
          </a:r>
          <a:endParaRPr lang="fr-FR" sz="1100" dirty="0">
            <a:solidFill>
              <a:schemeClr val="tx1"/>
            </a:solidFill>
          </a:endParaRPr>
        </a:p>
      </dgm:t>
    </dgm:pt>
    <dgm:pt modelId="{2B0CB918-C6C8-F044-947D-E6E90CC379B4}" type="parTrans" cxnId="{217B8768-7115-7B45-8E58-C9126297FC3F}">
      <dgm:prSet/>
      <dgm:spPr/>
      <dgm:t>
        <a:bodyPr/>
        <a:lstStyle/>
        <a:p>
          <a:endParaRPr lang="fr-FR"/>
        </a:p>
      </dgm:t>
    </dgm:pt>
    <dgm:pt modelId="{377A6B75-356A-CC42-AF4F-5709932DAE99}" type="sibTrans" cxnId="{217B8768-7115-7B45-8E58-C9126297FC3F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61D0F5A7-4E82-784D-AA36-2BD1CAA983AF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Comportement</a:t>
          </a:r>
          <a:endParaRPr lang="fr-FR" sz="1600" dirty="0">
            <a:solidFill>
              <a:schemeClr val="tx1"/>
            </a:solidFill>
          </a:endParaRPr>
        </a:p>
      </dgm:t>
    </dgm:pt>
    <dgm:pt modelId="{A1B452C1-D07F-9B40-885C-7538A5DA6C2D}" type="parTrans" cxnId="{8BC79E21-9504-7F4F-AEBA-B8702F1C598C}">
      <dgm:prSet/>
      <dgm:spPr/>
      <dgm:t>
        <a:bodyPr/>
        <a:lstStyle/>
        <a:p>
          <a:endParaRPr lang="fr-FR"/>
        </a:p>
      </dgm:t>
    </dgm:pt>
    <dgm:pt modelId="{2AB2AA1F-B941-D24D-BBB6-977DD7723358}" type="sibTrans" cxnId="{8BC79E21-9504-7F4F-AEBA-B8702F1C598C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D0CA7E0-0C67-544F-BEDA-451B3FC640D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Physiologie</a:t>
          </a:r>
        </a:p>
      </dgm:t>
    </dgm:pt>
    <dgm:pt modelId="{B4F97281-6B00-AA43-AAF0-9A7F5D80AADA}" type="parTrans" cxnId="{A1FE2A19-DDC3-AA44-9E12-154D60A79E22}">
      <dgm:prSet/>
      <dgm:spPr/>
      <dgm:t>
        <a:bodyPr/>
        <a:lstStyle/>
        <a:p>
          <a:endParaRPr lang="fr-FR"/>
        </a:p>
      </dgm:t>
    </dgm:pt>
    <dgm:pt modelId="{37246C2A-5F88-6140-9092-B47BC2922E4B}" type="sibTrans" cxnId="{A1FE2A19-DDC3-AA44-9E12-154D60A79E22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23895B89-6FF1-A549-A35E-9506A1F24CAE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Histoire de vie</a:t>
          </a:r>
          <a:endParaRPr lang="fr-FR" sz="1600" dirty="0">
            <a:solidFill>
              <a:schemeClr val="tx1"/>
            </a:solidFill>
          </a:endParaRPr>
        </a:p>
      </dgm:t>
    </dgm:pt>
    <dgm:pt modelId="{544FC7E4-D360-2742-B037-78CA24EC8C97}" type="parTrans" cxnId="{4AABE626-9421-C84D-B23B-4B63DB961849}">
      <dgm:prSet/>
      <dgm:spPr/>
      <dgm:t>
        <a:bodyPr/>
        <a:lstStyle/>
        <a:p>
          <a:endParaRPr lang="fr-FR"/>
        </a:p>
      </dgm:t>
    </dgm:pt>
    <dgm:pt modelId="{CD7E15EB-534A-F048-B16B-7108A2799438}" type="sibTrans" cxnId="{4AABE626-9421-C84D-B23B-4B63DB961849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B25BE437-E436-AC40-805C-08A919197562}" type="pres">
      <dgm:prSet presAssocID="{6912D7C0-F7A0-6A4D-90FE-0E3184B10BAC}" presName="cycle" presStyleCnt="0">
        <dgm:presLayoutVars>
          <dgm:dir/>
          <dgm:resizeHandles val="exact"/>
        </dgm:presLayoutVars>
      </dgm:prSet>
      <dgm:spPr/>
    </dgm:pt>
    <dgm:pt modelId="{A58F7F26-F2A5-7B44-AE47-CFD0084D3AD7}" type="pres">
      <dgm:prSet presAssocID="{8C55CEC7-2532-E741-BB06-3675CBB49C1C}" presName="node" presStyleLbl="node1" presStyleIdx="0" presStyleCnt="5" custScaleX="157159" custScaleY="74946" custRadScaleRad="111063" custRadScaleInc="-3365">
        <dgm:presLayoutVars>
          <dgm:bulletEnabled val="1"/>
        </dgm:presLayoutVars>
      </dgm:prSet>
      <dgm:spPr/>
    </dgm:pt>
    <dgm:pt modelId="{A6D385CE-D8D7-3146-9D47-6F06E0CE117B}" type="pres">
      <dgm:prSet presAssocID="{8C55CEC7-2532-E741-BB06-3675CBB49C1C}" presName="spNode" presStyleCnt="0"/>
      <dgm:spPr/>
    </dgm:pt>
    <dgm:pt modelId="{B3EC9309-9FCF-E14D-BBD7-8F5D69B43BC5}" type="pres">
      <dgm:prSet presAssocID="{5F9D8C2C-C3F8-6F47-853E-7E81F0DC7255}" presName="sibTrans" presStyleLbl="sibTrans1D1" presStyleIdx="0" presStyleCnt="5"/>
      <dgm:spPr/>
    </dgm:pt>
    <dgm:pt modelId="{C7EEAF71-0594-2F4F-8EB1-B2DB71DC959E}" type="pres">
      <dgm:prSet presAssocID="{08942370-533C-FF4F-9AD5-FF518C33E1BF}" presName="node" presStyleLbl="node1" presStyleIdx="1" presStyleCnt="5" custScaleX="125803" custScaleY="64780">
        <dgm:presLayoutVars>
          <dgm:bulletEnabled val="1"/>
        </dgm:presLayoutVars>
      </dgm:prSet>
      <dgm:spPr/>
    </dgm:pt>
    <dgm:pt modelId="{76E2308E-B988-B24D-8208-A7388E83733B}" type="pres">
      <dgm:prSet presAssocID="{08942370-533C-FF4F-9AD5-FF518C33E1BF}" presName="spNode" presStyleCnt="0"/>
      <dgm:spPr/>
    </dgm:pt>
    <dgm:pt modelId="{D4968B44-6689-5443-9203-1F22ADC7FF40}" type="pres">
      <dgm:prSet presAssocID="{377A6B75-356A-CC42-AF4F-5709932DAE99}" presName="sibTrans" presStyleLbl="sibTrans1D1" presStyleIdx="1" presStyleCnt="5"/>
      <dgm:spPr/>
    </dgm:pt>
    <dgm:pt modelId="{B4C75C4B-387E-B14E-8CA1-ED518945FB33}" type="pres">
      <dgm:prSet presAssocID="{61D0F5A7-4E82-784D-AA36-2BD1CAA983AF}" presName="node" presStyleLbl="node1" presStyleIdx="2" presStyleCnt="5" custScaleX="138535" custScaleY="56418">
        <dgm:presLayoutVars>
          <dgm:bulletEnabled val="1"/>
        </dgm:presLayoutVars>
      </dgm:prSet>
      <dgm:spPr/>
    </dgm:pt>
    <dgm:pt modelId="{B08731AE-2E5F-A642-BAAF-0615B6307E09}" type="pres">
      <dgm:prSet presAssocID="{61D0F5A7-4E82-784D-AA36-2BD1CAA983AF}" presName="spNode" presStyleCnt="0"/>
      <dgm:spPr/>
    </dgm:pt>
    <dgm:pt modelId="{4059B85C-DC4E-504E-A123-73A58BE1159C}" type="pres">
      <dgm:prSet presAssocID="{2AB2AA1F-B941-D24D-BBB6-977DD7723358}" presName="sibTrans" presStyleLbl="sibTrans1D1" presStyleIdx="2" presStyleCnt="5"/>
      <dgm:spPr/>
    </dgm:pt>
    <dgm:pt modelId="{86DEA5EE-ED11-5443-89B5-D22D4BB50EFB}" type="pres">
      <dgm:prSet presAssocID="{5D0CA7E0-0C67-544F-BEDA-451B3FC640D7}" presName="node" presStyleLbl="node1" presStyleIdx="3" presStyleCnt="5" custScaleX="107902" custScaleY="54093">
        <dgm:presLayoutVars>
          <dgm:bulletEnabled val="1"/>
        </dgm:presLayoutVars>
      </dgm:prSet>
      <dgm:spPr/>
    </dgm:pt>
    <dgm:pt modelId="{E49D5A58-AF6D-B74A-B793-3276D33111C0}" type="pres">
      <dgm:prSet presAssocID="{5D0CA7E0-0C67-544F-BEDA-451B3FC640D7}" presName="spNode" presStyleCnt="0"/>
      <dgm:spPr/>
    </dgm:pt>
    <dgm:pt modelId="{7CE2F8F7-A74D-644E-827A-D8F986CF26F7}" type="pres">
      <dgm:prSet presAssocID="{37246C2A-5F88-6140-9092-B47BC2922E4B}" presName="sibTrans" presStyleLbl="sibTrans1D1" presStyleIdx="3" presStyleCnt="5"/>
      <dgm:spPr/>
    </dgm:pt>
    <dgm:pt modelId="{E6ED9C39-F152-D74D-B771-99DA9C36501E}" type="pres">
      <dgm:prSet presAssocID="{23895B89-6FF1-A549-A35E-9506A1F24CAE}" presName="node" presStyleLbl="node1" presStyleIdx="4" presStyleCnt="5" custScaleX="133935" custScaleY="64780">
        <dgm:presLayoutVars>
          <dgm:bulletEnabled val="1"/>
        </dgm:presLayoutVars>
      </dgm:prSet>
      <dgm:spPr/>
    </dgm:pt>
    <dgm:pt modelId="{4538EDAC-97EF-4A45-A556-04F631C93257}" type="pres">
      <dgm:prSet presAssocID="{23895B89-6FF1-A549-A35E-9506A1F24CAE}" presName="spNode" presStyleCnt="0"/>
      <dgm:spPr/>
    </dgm:pt>
    <dgm:pt modelId="{0435FEF2-410A-894D-907C-C510EF9DE625}" type="pres">
      <dgm:prSet presAssocID="{CD7E15EB-534A-F048-B16B-7108A2799438}" presName="sibTrans" presStyleLbl="sibTrans1D1" presStyleIdx="4" presStyleCnt="5"/>
      <dgm:spPr/>
    </dgm:pt>
  </dgm:ptLst>
  <dgm:cxnLst>
    <dgm:cxn modelId="{11C59E02-A85A-934A-A32A-CA81AD01CC4B}" type="presOf" srcId="{61D0F5A7-4E82-784D-AA36-2BD1CAA983AF}" destId="{B4C75C4B-387E-B14E-8CA1-ED518945FB33}" srcOrd="0" destOrd="0" presId="urn:microsoft.com/office/officeart/2005/8/layout/cycle6"/>
    <dgm:cxn modelId="{0C74B80C-5092-D540-A667-DFE5210FFAE6}" type="presOf" srcId="{5F9D8C2C-C3F8-6F47-853E-7E81F0DC7255}" destId="{B3EC9309-9FCF-E14D-BBD7-8F5D69B43BC5}" srcOrd="0" destOrd="0" presId="urn:microsoft.com/office/officeart/2005/8/layout/cycle6"/>
    <dgm:cxn modelId="{82BA0717-A2D8-B141-8D15-C6DD1201856B}" type="presOf" srcId="{377A6B75-356A-CC42-AF4F-5709932DAE99}" destId="{D4968B44-6689-5443-9203-1F22ADC7FF40}" srcOrd="0" destOrd="0" presId="urn:microsoft.com/office/officeart/2005/8/layout/cycle6"/>
    <dgm:cxn modelId="{A1FE2A19-DDC3-AA44-9E12-154D60A79E22}" srcId="{6912D7C0-F7A0-6A4D-90FE-0E3184B10BAC}" destId="{5D0CA7E0-0C67-544F-BEDA-451B3FC640D7}" srcOrd="3" destOrd="0" parTransId="{B4F97281-6B00-AA43-AAF0-9A7F5D80AADA}" sibTransId="{37246C2A-5F88-6140-9092-B47BC2922E4B}"/>
    <dgm:cxn modelId="{8BC79E21-9504-7F4F-AEBA-B8702F1C598C}" srcId="{6912D7C0-F7A0-6A4D-90FE-0E3184B10BAC}" destId="{61D0F5A7-4E82-784D-AA36-2BD1CAA983AF}" srcOrd="2" destOrd="0" parTransId="{A1B452C1-D07F-9B40-885C-7538A5DA6C2D}" sibTransId="{2AB2AA1F-B941-D24D-BBB6-977DD7723358}"/>
    <dgm:cxn modelId="{71CF7B26-17E3-4745-9B2B-A39353E48EF4}" type="presOf" srcId="{8C55CEC7-2532-E741-BB06-3675CBB49C1C}" destId="{A58F7F26-F2A5-7B44-AE47-CFD0084D3AD7}" srcOrd="0" destOrd="0" presId="urn:microsoft.com/office/officeart/2005/8/layout/cycle6"/>
    <dgm:cxn modelId="{4AABE626-9421-C84D-B23B-4B63DB961849}" srcId="{6912D7C0-F7A0-6A4D-90FE-0E3184B10BAC}" destId="{23895B89-6FF1-A549-A35E-9506A1F24CAE}" srcOrd="4" destOrd="0" parTransId="{544FC7E4-D360-2742-B037-78CA24EC8C97}" sibTransId="{CD7E15EB-534A-F048-B16B-7108A2799438}"/>
    <dgm:cxn modelId="{C91F2738-D39B-7644-A6CD-93D70812B24D}" type="presOf" srcId="{6912D7C0-F7A0-6A4D-90FE-0E3184B10BAC}" destId="{B25BE437-E436-AC40-805C-08A919197562}" srcOrd="0" destOrd="0" presId="urn:microsoft.com/office/officeart/2005/8/layout/cycle6"/>
    <dgm:cxn modelId="{D8F59C3D-EFFE-3442-A0B9-D9F46F3FDFF3}" type="presOf" srcId="{5D0CA7E0-0C67-544F-BEDA-451B3FC640D7}" destId="{86DEA5EE-ED11-5443-89B5-D22D4BB50EFB}" srcOrd="0" destOrd="0" presId="urn:microsoft.com/office/officeart/2005/8/layout/cycle6"/>
    <dgm:cxn modelId="{76659947-2FF3-814B-860B-0BC3BD12239D}" type="presOf" srcId="{CD7E15EB-534A-F048-B16B-7108A2799438}" destId="{0435FEF2-410A-894D-907C-C510EF9DE625}" srcOrd="0" destOrd="0" presId="urn:microsoft.com/office/officeart/2005/8/layout/cycle6"/>
    <dgm:cxn modelId="{217B8768-7115-7B45-8E58-C9126297FC3F}" srcId="{6912D7C0-F7A0-6A4D-90FE-0E3184B10BAC}" destId="{08942370-533C-FF4F-9AD5-FF518C33E1BF}" srcOrd="1" destOrd="0" parTransId="{2B0CB918-C6C8-F044-947D-E6E90CC379B4}" sibTransId="{377A6B75-356A-CC42-AF4F-5709932DAE99}"/>
    <dgm:cxn modelId="{430C7687-6531-9546-AFCC-A81B69C0198E}" type="presOf" srcId="{37246C2A-5F88-6140-9092-B47BC2922E4B}" destId="{7CE2F8F7-A74D-644E-827A-D8F986CF26F7}" srcOrd="0" destOrd="0" presId="urn:microsoft.com/office/officeart/2005/8/layout/cycle6"/>
    <dgm:cxn modelId="{45C63BB4-96E2-D647-B5B5-136BC55AED3D}" type="presOf" srcId="{2AB2AA1F-B941-D24D-BBB6-977DD7723358}" destId="{4059B85C-DC4E-504E-A123-73A58BE1159C}" srcOrd="0" destOrd="0" presId="urn:microsoft.com/office/officeart/2005/8/layout/cycle6"/>
    <dgm:cxn modelId="{26AA2CCC-652C-074F-837A-52D795488B5B}" type="presOf" srcId="{23895B89-6FF1-A549-A35E-9506A1F24CAE}" destId="{E6ED9C39-F152-D74D-B771-99DA9C36501E}" srcOrd="0" destOrd="0" presId="urn:microsoft.com/office/officeart/2005/8/layout/cycle6"/>
    <dgm:cxn modelId="{C55336D1-CED6-5147-A077-A86A59CEC78E}" type="presOf" srcId="{08942370-533C-FF4F-9AD5-FF518C33E1BF}" destId="{C7EEAF71-0594-2F4F-8EB1-B2DB71DC959E}" srcOrd="0" destOrd="0" presId="urn:microsoft.com/office/officeart/2005/8/layout/cycle6"/>
    <dgm:cxn modelId="{009F46D2-92FE-E642-95E7-64B8B36BFC4A}" srcId="{6912D7C0-F7A0-6A4D-90FE-0E3184B10BAC}" destId="{8C55CEC7-2532-E741-BB06-3675CBB49C1C}" srcOrd="0" destOrd="0" parTransId="{9D4FEF1F-771C-1541-81E5-2B554351F6E8}" sibTransId="{5F9D8C2C-C3F8-6F47-853E-7E81F0DC7255}"/>
    <dgm:cxn modelId="{656712C2-B8FF-4440-88D8-2C09F2AEBCD3}" type="presParOf" srcId="{B25BE437-E436-AC40-805C-08A919197562}" destId="{A58F7F26-F2A5-7B44-AE47-CFD0084D3AD7}" srcOrd="0" destOrd="0" presId="urn:microsoft.com/office/officeart/2005/8/layout/cycle6"/>
    <dgm:cxn modelId="{2CB38D9C-F045-5749-A932-E5F18D6679FD}" type="presParOf" srcId="{B25BE437-E436-AC40-805C-08A919197562}" destId="{A6D385CE-D8D7-3146-9D47-6F06E0CE117B}" srcOrd="1" destOrd="0" presId="urn:microsoft.com/office/officeart/2005/8/layout/cycle6"/>
    <dgm:cxn modelId="{3315975E-A76D-C44C-83D2-02856DCFDE5D}" type="presParOf" srcId="{B25BE437-E436-AC40-805C-08A919197562}" destId="{B3EC9309-9FCF-E14D-BBD7-8F5D69B43BC5}" srcOrd="2" destOrd="0" presId="urn:microsoft.com/office/officeart/2005/8/layout/cycle6"/>
    <dgm:cxn modelId="{02F4A6DC-DA41-4142-A35E-B2645803A9D9}" type="presParOf" srcId="{B25BE437-E436-AC40-805C-08A919197562}" destId="{C7EEAF71-0594-2F4F-8EB1-B2DB71DC959E}" srcOrd="3" destOrd="0" presId="urn:microsoft.com/office/officeart/2005/8/layout/cycle6"/>
    <dgm:cxn modelId="{DA509D19-A39B-A843-AA28-BA87404465FB}" type="presParOf" srcId="{B25BE437-E436-AC40-805C-08A919197562}" destId="{76E2308E-B988-B24D-8208-A7388E83733B}" srcOrd="4" destOrd="0" presId="urn:microsoft.com/office/officeart/2005/8/layout/cycle6"/>
    <dgm:cxn modelId="{D797AFFE-253E-764F-93CA-0400ED681CCA}" type="presParOf" srcId="{B25BE437-E436-AC40-805C-08A919197562}" destId="{D4968B44-6689-5443-9203-1F22ADC7FF40}" srcOrd="5" destOrd="0" presId="urn:microsoft.com/office/officeart/2005/8/layout/cycle6"/>
    <dgm:cxn modelId="{FD665BE2-B230-D74F-B9DE-C92CB248CF03}" type="presParOf" srcId="{B25BE437-E436-AC40-805C-08A919197562}" destId="{B4C75C4B-387E-B14E-8CA1-ED518945FB33}" srcOrd="6" destOrd="0" presId="urn:microsoft.com/office/officeart/2005/8/layout/cycle6"/>
    <dgm:cxn modelId="{3A0CB098-03CF-AC43-9643-723DC38E8F7B}" type="presParOf" srcId="{B25BE437-E436-AC40-805C-08A919197562}" destId="{B08731AE-2E5F-A642-BAAF-0615B6307E09}" srcOrd="7" destOrd="0" presId="urn:microsoft.com/office/officeart/2005/8/layout/cycle6"/>
    <dgm:cxn modelId="{5E37AA9A-5C44-C14C-A00B-B97912E2C223}" type="presParOf" srcId="{B25BE437-E436-AC40-805C-08A919197562}" destId="{4059B85C-DC4E-504E-A123-73A58BE1159C}" srcOrd="8" destOrd="0" presId="urn:microsoft.com/office/officeart/2005/8/layout/cycle6"/>
    <dgm:cxn modelId="{4EAEC952-85AE-3C47-94C1-F0089ED68243}" type="presParOf" srcId="{B25BE437-E436-AC40-805C-08A919197562}" destId="{86DEA5EE-ED11-5443-89B5-D22D4BB50EFB}" srcOrd="9" destOrd="0" presId="urn:microsoft.com/office/officeart/2005/8/layout/cycle6"/>
    <dgm:cxn modelId="{540953A8-DC0E-7449-8FB9-C88C27732AB1}" type="presParOf" srcId="{B25BE437-E436-AC40-805C-08A919197562}" destId="{E49D5A58-AF6D-B74A-B793-3276D33111C0}" srcOrd="10" destOrd="0" presId="urn:microsoft.com/office/officeart/2005/8/layout/cycle6"/>
    <dgm:cxn modelId="{7470FAAB-4EC1-1447-B8E2-6C1B7DBB1FE8}" type="presParOf" srcId="{B25BE437-E436-AC40-805C-08A919197562}" destId="{7CE2F8F7-A74D-644E-827A-D8F986CF26F7}" srcOrd="11" destOrd="0" presId="urn:microsoft.com/office/officeart/2005/8/layout/cycle6"/>
    <dgm:cxn modelId="{4DE4A92F-409D-BD47-9A54-23EFCA905790}" type="presParOf" srcId="{B25BE437-E436-AC40-805C-08A919197562}" destId="{E6ED9C39-F152-D74D-B771-99DA9C36501E}" srcOrd="12" destOrd="0" presId="urn:microsoft.com/office/officeart/2005/8/layout/cycle6"/>
    <dgm:cxn modelId="{1C7668F3-87CE-2E42-85B4-E8592C4AC2A8}" type="presParOf" srcId="{B25BE437-E436-AC40-805C-08A919197562}" destId="{4538EDAC-97EF-4A45-A556-04F631C93257}" srcOrd="13" destOrd="0" presId="urn:microsoft.com/office/officeart/2005/8/layout/cycle6"/>
    <dgm:cxn modelId="{5228E5F6-E120-EF40-8C3E-08241BF223A8}" type="presParOf" srcId="{B25BE437-E436-AC40-805C-08A919197562}" destId="{0435FEF2-410A-894D-907C-C510EF9DE625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2D7C0-F7A0-6A4D-90FE-0E3184B10BAC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C55CEC7-2532-E741-BB06-3675CBB49C1C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fr-FR" sz="1800">
              <a:solidFill>
                <a:schemeClr val="tx1"/>
              </a:solidFill>
            </a:rPr>
            <a:t>Phénotype</a:t>
          </a:r>
          <a:endParaRPr lang="fr-FR" sz="1100" dirty="0">
            <a:solidFill>
              <a:schemeClr val="tx1"/>
            </a:solidFill>
          </a:endParaRPr>
        </a:p>
      </dgm:t>
    </dgm:pt>
    <dgm:pt modelId="{9D4FEF1F-771C-1541-81E5-2B554351F6E8}" type="parTrans" cxnId="{009F46D2-92FE-E642-95E7-64B8B36BFC4A}">
      <dgm:prSet/>
      <dgm:spPr/>
      <dgm:t>
        <a:bodyPr/>
        <a:lstStyle/>
        <a:p>
          <a:endParaRPr lang="fr-FR"/>
        </a:p>
      </dgm:t>
    </dgm:pt>
    <dgm:pt modelId="{5F9D8C2C-C3F8-6F47-853E-7E81F0DC7255}" type="sibTrans" cxnId="{009F46D2-92FE-E642-95E7-64B8B36BFC4A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08942370-533C-FF4F-9AD5-FF518C33E1BF}">
      <dgm:prSet phldrT="[Texte]" custT="1"/>
      <dgm:spPr>
        <a:solidFill>
          <a:srgbClr val="FFC000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Morphologie</a:t>
          </a:r>
          <a:endParaRPr lang="fr-FR" sz="1100" dirty="0">
            <a:solidFill>
              <a:schemeClr val="tx1"/>
            </a:solidFill>
          </a:endParaRPr>
        </a:p>
      </dgm:t>
    </dgm:pt>
    <dgm:pt modelId="{2B0CB918-C6C8-F044-947D-E6E90CC379B4}" type="parTrans" cxnId="{217B8768-7115-7B45-8E58-C9126297FC3F}">
      <dgm:prSet/>
      <dgm:spPr/>
      <dgm:t>
        <a:bodyPr/>
        <a:lstStyle/>
        <a:p>
          <a:endParaRPr lang="fr-FR"/>
        </a:p>
      </dgm:t>
    </dgm:pt>
    <dgm:pt modelId="{377A6B75-356A-CC42-AF4F-5709932DAE99}" type="sibTrans" cxnId="{217B8768-7115-7B45-8E58-C9126297FC3F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61D0F5A7-4E82-784D-AA36-2BD1CAA983AF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Comportement</a:t>
          </a:r>
          <a:endParaRPr lang="fr-FR" sz="1600" dirty="0">
            <a:solidFill>
              <a:schemeClr val="tx1"/>
            </a:solidFill>
          </a:endParaRPr>
        </a:p>
      </dgm:t>
    </dgm:pt>
    <dgm:pt modelId="{A1B452C1-D07F-9B40-885C-7538A5DA6C2D}" type="parTrans" cxnId="{8BC79E21-9504-7F4F-AEBA-B8702F1C598C}">
      <dgm:prSet/>
      <dgm:spPr/>
      <dgm:t>
        <a:bodyPr/>
        <a:lstStyle/>
        <a:p>
          <a:endParaRPr lang="fr-FR"/>
        </a:p>
      </dgm:t>
    </dgm:pt>
    <dgm:pt modelId="{2AB2AA1F-B941-D24D-BBB6-977DD7723358}" type="sibTrans" cxnId="{8BC79E21-9504-7F4F-AEBA-B8702F1C598C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D0CA7E0-0C67-544F-BEDA-451B3FC640D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Physiologie</a:t>
          </a:r>
        </a:p>
      </dgm:t>
    </dgm:pt>
    <dgm:pt modelId="{B4F97281-6B00-AA43-AAF0-9A7F5D80AADA}" type="parTrans" cxnId="{A1FE2A19-DDC3-AA44-9E12-154D60A79E22}">
      <dgm:prSet/>
      <dgm:spPr/>
      <dgm:t>
        <a:bodyPr/>
        <a:lstStyle/>
        <a:p>
          <a:endParaRPr lang="fr-FR"/>
        </a:p>
      </dgm:t>
    </dgm:pt>
    <dgm:pt modelId="{37246C2A-5F88-6140-9092-B47BC2922E4B}" type="sibTrans" cxnId="{A1FE2A19-DDC3-AA44-9E12-154D60A79E22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23895B89-6FF1-A549-A35E-9506A1F24CAE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Histoire de vie</a:t>
          </a:r>
          <a:endParaRPr lang="fr-FR" sz="1600" dirty="0">
            <a:solidFill>
              <a:schemeClr val="tx1"/>
            </a:solidFill>
          </a:endParaRPr>
        </a:p>
      </dgm:t>
    </dgm:pt>
    <dgm:pt modelId="{544FC7E4-D360-2742-B037-78CA24EC8C97}" type="parTrans" cxnId="{4AABE626-9421-C84D-B23B-4B63DB961849}">
      <dgm:prSet/>
      <dgm:spPr/>
      <dgm:t>
        <a:bodyPr/>
        <a:lstStyle/>
        <a:p>
          <a:endParaRPr lang="fr-FR"/>
        </a:p>
      </dgm:t>
    </dgm:pt>
    <dgm:pt modelId="{CD7E15EB-534A-F048-B16B-7108A2799438}" type="sibTrans" cxnId="{4AABE626-9421-C84D-B23B-4B63DB961849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B25BE437-E436-AC40-805C-08A919197562}" type="pres">
      <dgm:prSet presAssocID="{6912D7C0-F7A0-6A4D-90FE-0E3184B10BAC}" presName="cycle" presStyleCnt="0">
        <dgm:presLayoutVars>
          <dgm:dir/>
          <dgm:resizeHandles val="exact"/>
        </dgm:presLayoutVars>
      </dgm:prSet>
      <dgm:spPr/>
    </dgm:pt>
    <dgm:pt modelId="{A58F7F26-F2A5-7B44-AE47-CFD0084D3AD7}" type="pres">
      <dgm:prSet presAssocID="{8C55CEC7-2532-E741-BB06-3675CBB49C1C}" presName="node" presStyleLbl="node1" presStyleIdx="0" presStyleCnt="5" custScaleX="157159" custScaleY="74946" custRadScaleRad="111063" custRadScaleInc="-3365">
        <dgm:presLayoutVars>
          <dgm:bulletEnabled val="1"/>
        </dgm:presLayoutVars>
      </dgm:prSet>
      <dgm:spPr/>
    </dgm:pt>
    <dgm:pt modelId="{A6D385CE-D8D7-3146-9D47-6F06E0CE117B}" type="pres">
      <dgm:prSet presAssocID="{8C55CEC7-2532-E741-BB06-3675CBB49C1C}" presName="spNode" presStyleCnt="0"/>
      <dgm:spPr/>
    </dgm:pt>
    <dgm:pt modelId="{B3EC9309-9FCF-E14D-BBD7-8F5D69B43BC5}" type="pres">
      <dgm:prSet presAssocID="{5F9D8C2C-C3F8-6F47-853E-7E81F0DC7255}" presName="sibTrans" presStyleLbl="sibTrans1D1" presStyleIdx="0" presStyleCnt="5"/>
      <dgm:spPr/>
    </dgm:pt>
    <dgm:pt modelId="{C7EEAF71-0594-2F4F-8EB1-B2DB71DC959E}" type="pres">
      <dgm:prSet presAssocID="{08942370-533C-FF4F-9AD5-FF518C33E1BF}" presName="node" presStyleLbl="node1" presStyleIdx="1" presStyleCnt="5" custScaleX="125803" custScaleY="64780">
        <dgm:presLayoutVars>
          <dgm:bulletEnabled val="1"/>
        </dgm:presLayoutVars>
      </dgm:prSet>
      <dgm:spPr/>
    </dgm:pt>
    <dgm:pt modelId="{76E2308E-B988-B24D-8208-A7388E83733B}" type="pres">
      <dgm:prSet presAssocID="{08942370-533C-FF4F-9AD5-FF518C33E1BF}" presName="spNode" presStyleCnt="0"/>
      <dgm:spPr/>
    </dgm:pt>
    <dgm:pt modelId="{D4968B44-6689-5443-9203-1F22ADC7FF40}" type="pres">
      <dgm:prSet presAssocID="{377A6B75-356A-CC42-AF4F-5709932DAE99}" presName="sibTrans" presStyleLbl="sibTrans1D1" presStyleIdx="1" presStyleCnt="5"/>
      <dgm:spPr/>
    </dgm:pt>
    <dgm:pt modelId="{B4C75C4B-387E-B14E-8CA1-ED518945FB33}" type="pres">
      <dgm:prSet presAssocID="{61D0F5A7-4E82-784D-AA36-2BD1CAA983AF}" presName="node" presStyleLbl="node1" presStyleIdx="2" presStyleCnt="5" custScaleX="138535" custScaleY="56418">
        <dgm:presLayoutVars>
          <dgm:bulletEnabled val="1"/>
        </dgm:presLayoutVars>
      </dgm:prSet>
      <dgm:spPr/>
    </dgm:pt>
    <dgm:pt modelId="{B08731AE-2E5F-A642-BAAF-0615B6307E09}" type="pres">
      <dgm:prSet presAssocID="{61D0F5A7-4E82-784D-AA36-2BD1CAA983AF}" presName="spNode" presStyleCnt="0"/>
      <dgm:spPr/>
    </dgm:pt>
    <dgm:pt modelId="{4059B85C-DC4E-504E-A123-73A58BE1159C}" type="pres">
      <dgm:prSet presAssocID="{2AB2AA1F-B941-D24D-BBB6-977DD7723358}" presName="sibTrans" presStyleLbl="sibTrans1D1" presStyleIdx="2" presStyleCnt="5"/>
      <dgm:spPr/>
    </dgm:pt>
    <dgm:pt modelId="{86DEA5EE-ED11-5443-89B5-D22D4BB50EFB}" type="pres">
      <dgm:prSet presAssocID="{5D0CA7E0-0C67-544F-BEDA-451B3FC640D7}" presName="node" presStyleLbl="node1" presStyleIdx="3" presStyleCnt="5" custScaleX="107902" custScaleY="54093">
        <dgm:presLayoutVars>
          <dgm:bulletEnabled val="1"/>
        </dgm:presLayoutVars>
      </dgm:prSet>
      <dgm:spPr/>
    </dgm:pt>
    <dgm:pt modelId="{E49D5A58-AF6D-B74A-B793-3276D33111C0}" type="pres">
      <dgm:prSet presAssocID="{5D0CA7E0-0C67-544F-BEDA-451B3FC640D7}" presName="spNode" presStyleCnt="0"/>
      <dgm:spPr/>
    </dgm:pt>
    <dgm:pt modelId="{7CE2F8F7-A74D-644E-827A-D8F986CF26F7}" type="pres">
      <dgm:prSet presAssocID="{37246C2A-5F88-6140-9092-B47BC2922E4B}" presName="sibTrans" presStyleLbl="sibTrans1D1" presStyleIdx="3" presStyleCnt="5"/>
      <dgm:spPr/>
    </dgm:pt>
    <dgm:pt modelId="{E6ED9C39-F152-D74D-B771-99DA9C36501E}" type="pres">
      <dgm:prSet presAssocID="{23895B89-6FF1-A549-A35E-9506A1F24CAE}" presName="node" presStyleLbl="node1" presStyleIdx="4" presStyleCnt="5" custScaleX="133935" custScaleY="64780">
        <dgm:presLayoutVars>
          <dgm:bulletEnabled val="1"/>
        </dgm:presLayoutVars>
      </dgm:prSet>
      <dgm:spPr/>
    </dgm:pt>
    <dgm:pt modelId="{4538EDAC-97EF-4A45-A556-04F631C93257}" type="pres">
      <dgm:prSet presAssocID="{23895B89-6FF1-A549-A35E-9506A1F24CAE}" presName="spNode" presStyleCnt="0"/>
      <dgm:spPr/>
    </dgm:pt>
    <dgm:pt modelId="{0435FEF2-410A-894D-907C-C510EF9DE625}" type="pres">
      <dgm:prSet presAssocID="{CD7E15EB-534A-F048-B16B-7108A2799438}" presName="sibTrans" presStyleLbl="sibTrans1D1" presStyleIdx="4" presStyleCnt="5"/>
      <dgm:spPr/>
    </dgm:pt>
  </dgm:ptLst>
  <dgm:cxnLst>
    <dgm:cxn modelId="{11C59E02-A85A-934A-A32A-CA81AD01CC4B}" type="presOf" srcId="{61D0F5A7-4E82-784D-AA36-2BD1CAA983AF}" destId="{B4C75C4B-387E-B14E-8CA1-ED518945FB33}" srcOrd="0" destOrd="0" presId="urn:microsoft.com/office/officeart/2005/8/layout/cycle6"/>
    <dgm:cxn modelId="{0C74B80C-5092-D540-A667-DFE5210FFAE6}" type="presOf" srcId="{5F9D8C2C-C3F8-6F47-853E-7E81F0DC7255}" destId="{B3EC9309-9FCF-E14D-BBD7-8F5D69B43BC5}" srcOrd="0" destOrd="0" presId="urn:microsoft.com/office/officeart/2005/8/layout/cycle6"/>
    <dgm:cxn modelId="{82BA0717-A2D8-B141-8D15-C6DD1201856B}" type="presOf" srcId="{377A6B75-356A-CC42-AF4F-5709932DAE99}" destId="{D4968B44-6689-5443-9203-1F22ADC7FF40}" srcOrd="0" destOrd="0" presId="urn:microsoft.com/office/officeart/2005/8/layout/cycle6"/>
    <dgm:cxn modelId="{A1FE2A19-DDC3-AA44-9E12-154D60A79E22}" srcId="{6912D7C0-F7A0-6A4D-90FE-0E3184B10BAC}" destId="{5D0CA7E0-0C67-544F-BEDA-451B3FC640D7}" srcOrd="3" destOrd="0" parTransId="{B4F97281-6B00-AA43-AAF0-9A7F5D80AADA}" sibTransId="{37246C2A-5F88-6140-9092-B47BC2922E4B}"/>
    <dgm:cxn modelId="{8BC79E21-9504-7F4F-AEBA-B8702F1C598C}" srcId="{6912D7C0-F7A0-6A4D-90FE-0E3184B10BAC}" destId="{61D0F5A7-4E82-784D-AA36-2BD1CAA983AF}" srcOrd="2" destOrd="0" parTransId="{A1B452C1-D07F-9B40-885C-7538A5DA6C2D}" sibTransId="{2AB2AA1F-B941-D24D-BBB6-977DD7723358}"/>
    <dgm:cxn modelId="{71CF7B26-17E3-4745-9B2B-A39353E48EF4}" type="presOf" srcId="{8C55CEC7-2532-E741-BB06-3675CBB49C1C}" destId="{A58F7F26-F2A5-7B44-AE47-CFD0084D3AD7}" srcOrd="0" destOrd="0" presId="urn:microsoft.com/office/officeart/2005/8/layout/cycle6"/>
    <dgm:cxn modelId="{4AABE626-9421-C84D-B23B-4B63DB961849}" srcId="{6912D7C0-F7A0-6A4D-90FE-0E3184B10BAC}" destId="{23895B89-6FF1-A549-A35E-9506A1F24CAE}" srcOrd="4" destOrd="0" parTransId="{544FC7E4-D360-2742-B037-78CA24EC8C97}" sibTransId="{CD7E15EB-534A-F048-B16B-7108A2799438}"/>
    <dgm:cxn modelId="{C91F2738-D39B-7644-A6CD-93D70812B24D}" type="presOf" srcId="{6912D7C0-F7A0-6A4D-90FE-0E3184B10BAC}" destId="{B25BE437-E436-AC40-805C-08A919197562}" srcOrd="0" destOrd="0" presId="urn:microsoft.com/office/officeart/2005/8/layout/cycle6"/>
    <dgm:cxn modelId="{D8F59C3D-EFFE-3442-A0B9-D9F46F3FDFF3}" type="presOf" srcId="{5D0CA7E0-0C67-544F-BEDA-451B3FC640D7}" destId="{86DEA5EE-ED11-5443-89B5-D22D4BB50EFB}" srcOrd="0" destOrd="0" presId="urn:microsoft.com/office/officeart/2005/8/layout/cycle6"/>
    <dgm:cxn modelId="{76659947-2FF3-814B-860B-0BC3BD12239D}" type="presOf" srcId="{CD7E15EB-534A-F048-B16B-7108A2799438}" destId="{0435FEF2-410A-894D-907C-C510EF9DE625}" srcOrd="0" destOrd="0" presId="urn:microsoft.com/office/officeart/2005/8/layout/cycle6"/>
    <dgm:cxn modelId="{217B8768-7115-7B45-8E58-C9126297FC3F}" srcId="{6912D7C0-F7A0-6A4D-90FE-0E3184B10BAC}" destId="{08942370-533C-FF4F-9AD5-FF518C33E1BF}" srcOrd="1" destOrd="0" parTransId="{2B0CB918-C6C8-F044-947D-E6E90CC379B4}" sibTransId="{377A6B75-356A-CC42-AF4F-5709932DAE99}"/>
    <dgm:cxn modelId="{430C7687-6531-9546-AFCC-A81B69C0198E}" type="presOf" srcId="{37246C2A-5F88-6140-9092-B47BC2922E4B}" destId="{7CE2F8F7-A74D-644E-827A-D8F986CF26F7}" srcOrd="0" destOrd="0" presId="urn:microsoft.com/office/officeart/2005/8/layout/cycle6"/>
    <dgm:cxn modelId="{45C63BB4-96E2-D647-B5B5-136BC55AED3D}" type="presOf" srcId="{2AB2AA1F-B941-D24D-BBB6-977DD7723358}" destId="{4059B85C-DC4E-504E-A123-73A58BE1159C}" srcOrd="0" destOrd="0" presId="urn:microsoft.com/office/officeart/2005/8/layout/cycle6"/>
    <dgm:cxn modelId="{26AA2CCC-652C-074F-837A-52D795488B5B}" type="presOf" srcId="{23895B89-6FF1-A549-A35E-9506A1F24CAE}" destId="{E6ED9C39-F152-D74D-B771-99DA9C36501E}" srcOrd="0" destOrd="0" presId="urn:microsoft.com/office/officeart/2005/8/layout/cycle6"/>
    <dgm:cxn modelId="{C55336D1-CED6-5147-A077-A86A59CEC78E}" type="presOf" srcId="{08942370-533C-FF4F-9AD5-FF518C33E1BF}" destId="{C7EEAF71-0594-2F4F-8EB1-B2DB71DC959E}" srcOrd="0" destOrd="0" presId="urn:microsoft.com/office/officeart/2005/8/layout/cycle6"/>
    <dgm:cxn modelId="{009F46D2-92FE-E642-95E7-64B8B36BFC4A}" srcId="{6912D7C0-F7A0-6A4D-90FE-0E3184B10BAC}" destId="{8C55CEC7-2532-E741-BB06-3675CBB49C1C}" srcOrd="0" destOrd="0" parTransId="{9D4FEF1F-771C-1541-81E5-2B554351F6E8}" sibTransId="{5F9D8C2C-C3F8-6F47-853E-7E81F0DC7255}"/>
    <dgm:cxn modelId="{656712C2-B8FF-4440-88D8-2C09F2AEBCD3}" type="presParOf" srcId="{B25BE437-E436-AC40-805C-08A919197562}" destId="{A58F7F26-F2A5-7B44-AE47-CFD0084D3AD7}" srcOrd="0" destOrd="0" presId="urn:microsoft.com/office/officeart/2005/8/layout/cycle6"/>
    <dgm:cxn modelId="{2CB38D9C-F045-5749-A932-E5F18D6679FD}" type="presParOf" srcId="{B25BE437-E436-AC40-805C-08A919197562}" destId="{A6D385CE-D8D7-3146-9D47-6F06E0CE117B}" srcOrd="1" destOrd="0" presId="urn:microsoft.com/office/officeart/2005/8/layout/cycle6"/>
    <dgm:cxn modelId="{3315975E-A76D-C44C-83D2-02856DCFDE5D}" type="presParOf" srcId="{B25BE437-E436-AC40-805C-08A919197562}" destId="{B3EC9309-9FCF-E14D-BBD7-8F5D69B43BC5}" srcOrd="2" destOrd="0" presId="urn:microsoft.com/office/officeart/2005/8/layout/cycle6"/>
    <dgm:cxn modelId="{02F4A6DC-DA41-4142-A35E-B2645803A9D9}" type="presParOf" srcId="{B25BE437-E436-AC40-805C-08A919197562}" destId="{C7EEAF71-0594-2F4F-8EB1-B2DB71DC959E}" srcOrd="3" destOrd="0" presId="urn:microsoft.com/office/officeart/2005/8/layout/cycle6"/>
    <dgm:cxn modelId="{DA509D19-A39B-A843-AA28-BA87404465FB}" type="presParOf" srcId="{B25BE437-E436-AC40-805C-08A919197562}" destId="{76E2308E-B988-B24D-8208-A7388E83733B}" srcOrd="4" destOrd="0" presId="urn:microsoft.com/office/officeart/2005/8/layout/cycle6"/>
    <dgm:cxn modelId="{D797AFFE-253E-764F-93CA-0400ED681CCA}" type="presParOf" srcId="{B25BE437-E436-AC40-805C-08A919197562}" destId="{D4968B44-6689-5443-9203-1F22ADC7FF40}" srcOrd="5" destOrd="0" presId="urn:microsoft.com/office/officeart/2005/8/layout/cycle6"/>
    <dgm:cxn modelId="{FD665BE2-B230-D74F-B9DE-C92CB248CF03}" type="presParOf" srcId="{B25BE437-E436-AC40-805C-08A919197562}" destId="{B4C75C4B-387E-B14E-8CA1-ED518945FB33}" srcOrd="6" destOrd="0" presId="urn:microsoft.com/office/officeart/2005/8/layout/cycle6"/>
    <dgm:cxn modelId="{3A0CB098-03CF-AC43-9643-723DC38E8F7B}" type="presParOf" srcId="{B25BE437-E436-AC40-805C-08A919197562}" destId="{B08731AE-2E5F-A642-BAAF-0615B6307E09}" srcOrd="7" destOrd="0" presId="urn:microsoft.com/office/officeart/2005/8/layout/cycle6"/>
    <dgm:cxn modelId="{5E37AA9A-5C44-C14C-A00B-B97912E2C223}" type="presParOf" srcId="{B25BE437-E436-AC40-805C-08A919197562}" destId="{4059B85C-DC4E-504E-A123-73A58BE1159C}" srcOrd="8" destOrd="0" presId="urn:microsoft.com/office/officeart/2005/8/layout/cycle6"/>
    <dgm:cxn modelId="{4EAEC952-85AE-3C47-94C1-F0089ED68243}" type="presParOf" srcId="{B25BE437-E436-AC40-805C-08A919197562}" destId="{86DEA5EE-ED11-5443-89B5-D22D4BB50EFB}" srcOrd="9" destOrd="0" presId="urn:microsoft.com/office/officeart/2005/8/layout/cycle6"/>
    <dgm:cxn modelId="{540953A8-DC0E-7449-8FB9-C88C27732AB1}" type="presParOf" srcId="{B25BE437-E436-AC40-805C-08A919197562}" destId="{E49D5A58-AF6D-B74A-B793-3276D33111C0}" srcOrd="10" destOrd="0" presId="urn:microsoft.com/office/officeart/2005/8/layout/cycle6"/>
    <dgm:cxn modelId="{7470FAAB-4EC1-1447-B8E2-6C1B7DBB1FE8}" type="presParOf" srcId="{B25BE437-E436-AC40-805C-08A919197562}" destId="{7CE2F8F7-A74D-644E-827A-D8F986CF26F7}" srcOrd="11" destOrd="0" presId="urn:microsoft.com/office/officeart/2005/8/layout/cycle6"/>
    <dgm:cxn modelId="{4DE4A92F-409D-BD47-9A54-23EFCA905790}" type="presParOf" srcId="{B25BE437-E436-AC40-805C-08A919197562}" destId="{E6ED9C39-F152-D74D-B771-99DA9C36501E}" srcOrd="12" destOrd="0" presId="urn:microsoft.com/office/officeart/2005/8/layout/cycle6"/>
    <dgm:cxn modelId="{1C7668F3-87CE-2E42-85B4-E8592C4AC2A8}" type="presParOf" srcId="{B25BE437-E436-AC40-805C-08A919197562}" destId="{4538EDAC-97EF-4A45-A556-04F631C93257}" srcOrd="13" destOrd="0" presId="urn:microsoft.com/office/officeart/2005/8/layout/cycle6"/>
    <dgm:cxn modelId="{5228E5F6-E120-EF40-8C3E-08241BF223A8}" type="presParOf" srcId="{B25BE437-E436-AC40-805C-08A919197562}" destId="{0435FEF2-410A-894D-907C-C510EF9DE625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12D7C0-F7A0-6A4D-90FE-0E3184B10BAC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C55CEC7-2532-E741-BB06-3675CBB49C1C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fr-FR" sz="1800">
              <a:solidFill>
                <a:schemeClr val="tx1"/>
              </a:solidFill>
            </a:rPr>
            <a:t>Phénotype</a:t>
          </a:r>
          <a:endParaRPr lang="fr-FR" sz="1100" dirty="0">
            <a:solidFill>
              <a:schemeClr val="tx1"/>
            </a:solidFill>
          </a:endParaRPr>
        </a:p>
      </dgm:t>
    </dgm:pt>
    <dgm:pt modelId="{9D4FEF1F-771C-1541-81E5-2B554351F6E8}" type="parTrans" cxnId="{009F46D2-92FE-E642-95E7-64B8B36BFC4A}">
      <dgm:prSet/>
      <dgm:spPr/>
      <dgm:t>
        <a:bodyPr/>
        <a:lstStyle/>
        <a:p>
          <a:endParaRPr lang="fr-FR"/>
        </a:p>
      </dgm:t>
    </dgm:pt>
    <dgm:pt modelId="{5F9D8C2C-C3F8-6F47-853E-7E81F0DC7255}" type="sibTrans" cxnId="{009F46D2-92FE-E642-95E7-64B8B36BFC4A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08942370-533C-FF4F-9AD5-FF518C33E1BF}">
      <dgm:prSet phldrT="[Texte]" custT="1"/>
      <dgm:spPr>
        <a:solidFill>
          <a:srgbClr val="FFC000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Morphologie</a:t>
          </a:r>
          <a:endParaRPr lang="fr-FR" sz="1100" dirty="0">
            <a:solidFill>
              <a:schemeClr val="tx1"/>
            </a:solidFill>
          </a:endParaRPr>
        </a:p>
      </dgm:t>
    </dgm:pt>
    <dgm:pt modelId="{2B0CB918-C6C8-F044-947D-E6E90CC379B4}" type="parTrans" cxnId="{217B8768-7115-7B45-8E58-C9126297FC3F}">
      <dgm:prSet/>
      <dgm:spPr/>
      <dgm:t>
        <a:bodyPr/>
        <a:lstStyle/>
        <a:p>
          <a:endParaRPr lang="fr-FR"/>
        </a:p>
      </dgm:t>
    </dgm:pt>
    <dgm:pt modelId="{377A6B75-356A-CC42-AF4F-5709932DAE99}" type="sibTrans" cxnId="{217B8768-7115-7B45-8E58-C9126297FC3F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61D0F5A7-4E82-784D-AA36-2BD1CAA983AF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Comportement</a:t>
          </a:r>
          <a:endParaRPr lang="fr-FR" sz="1600" dirty="0">
            <a:solidFill>
              <a:schemeClr val="tx1"/>
            </a:solidFill>
          </a:endParaRPr>
        </a:p>
      </dgm:t>
    </dgm:pt>
    <dgm:pt modelId="{A1B452C1-D07F-9B40-885C-7538A5DA6C2D}" type="parTrans" cxnId="{8BC79E21-9504-7F4F-AEBA-B8702F1C598C}">
      <dgm:prSet/>
      <dgm:spPr/>
      <dgm:t>
        <a:bodyPr/>
        <a:lstStyle/>
        <a:p>
          <a:endParaRPr lang="fr-FR"/>
        </a:p>
      </dgm:t>
    </dgm:pt>
    <dgm:pt modelId="{2AB2AA1F-B941-D24D-BBB6-977DD7723358}" type="sibTrans" cxnId="{8BC79E21-9504-7F4F-AEBA-B8702F1C598C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D0CA7E0-0C67-544F-BEDA-451B3FC640D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Physiologie</a:t>
          </a:r>
        </a:p>
      </dgm:t>
    </dgm:pt>
    <dgm:pt modelId="{B4F97281-6B00-AA43-AAF0-9A7F5D80AADA}" type="parTrans" cxnId="{A1FE2A19-DDC3-AA44-9E12-154D60A79E22}">
      <dgm:prSet/>
      <dgm:spPr/>
      <dgm:t>
        <a:bodyPr/>
        <a:lstStyle/>
        <a:p>
          <a:endParaRPr lang="fr-FR"/>
        </a:p>
      </dgm:t>
    </dgm:pt>
    <dgm:pt modelId="{37246C2A-5F88-6140-9092-B47BC2922E4B}" type="sibTrans" cxnId="{A1FE2A19-DDC3-AA44-9E12-154D60A79E22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23895B89-6FF1-A549-A35E-9506A1F24CAE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600">
              <a:solidFill>
                <a:schemeClr val="tx1"/>
              </a:solidFill>
            </a:rPr>
            <a:t>Histoire de vie</a:t>
          </a:r>
          <a:endParaRPr lang="fr-FR" sz="1600" dirty="0">
            <a:solidFill>
              <a:schemeClr val="tx1"/>
            </a:solidFill>
          </a:endParaRPr>
        </a:p>
      </dgm:t>
    </dgm:pt>
    <dgm:pt modelId="{544FC7E4-D360-2742-B037-78CA24EC8C97}" type="parTrans" cxnId="{4AABE626-9421-C84D-B23B-4B63DB961849}">
      <dgm:prSet/>
      <dgm:spPr/>
      <dgm:t>
        <a:bodyPr/>
        <a:lstStyle/>
        <a:p>
          <a:endParaRPr lang="fr-FR"/>
        </a:p>
      </dgm:t>
    </dgm:pt>
    <dgm:pt modelId="{CD7E15EB-534A-F048-B16B-7108A2799438}" type="sibTrans" cxnId="{4AABE626-9421-C84D-B23B-4B63DB961849}">
      <dgm:prSet/>
      <dgm:spPr>
        <a:ln w="28575"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B25BE437-E436-AC40-805C-08A919197562}" type="pres">
      <dgm:prSet presAssocID="{6912D7C0-F7A0-6A4D-90FE-0E3184B10BAC}" presName="cycle" presStyleCnt="0">
        <dgm:presLayoutVars>
          <dgm:dir/>
          <dgm:resizeHandles val="exact"/>
        </dgm:presLayoutVars>
      </dgm:prSet>
      <dgm:spPr/>
    </dgm:pt>
    <dgm:pt modelId="{A58F7F26-F2A5-7B44-AE47-CFD0084D3AD7}" type="pres">
      <dgm:prSet presAssocID="{8C55CEC7-2532-E741-BB06-3675CBB49C1C}" presName="node" presStyleLbl="node1" presStyleIdx="0" presStyleCnt="5" custScaleX="157159" custScaleY="74946" custRadScaleRad="111063" custRadScaleInc="-3365">
        <dgm:presLayoutVars>
          <dgm:bulletEnabled val="1"/>
        </dgm:presLayoutVars>
      </dgm:prSet>
      <dgm:spPr/>
    </dgm:pt>
    <dgm:pt modelId="{A6D385CE-D8D7-3146-9D47-6F06E0CE117B}" type="pres">
      <dgm:prSet presAssocID="{8C55CEC7-2532-E741-BB06-3675CBB49C1C}" presName="spNode" presStyleCnt="0"/>
      <dgm:spPr/>
    </dgm:pt>
    <dgm:pt modelId="{B3EC9309-9FCF-E14D-BBD7-8F5D69B43BC5}" type="pres">
      <dgm:prSet presAssocID="{5F9D8C2C-C3F8-6F47-853E-7E81F0DC7255}" presName="sibTrans" presStyleLbl="sibTrans1D1" presStyleIdx="0" presStyleCnt="5"/>
      <dgm:spPr/>
    </dgm:pt>
    <dgm:pt modelId="{C7EEAF71-0594-2F4F-8EB1-B2DB71DC959E}" type="pres">
      <dgm:prSet presAssocID="{08942370-533C-FF4F-9AD5-FF518C33E1BF}" presName="node" presStyleLbl="node1" presStyleIdx="1" presStyleCnt="5" custScaleX="125803" custScaleY="64780">
        <dgm:presLayoutVars>
          <dgm:bulletEnabled val="1"/>
        </dgm:presLayoutVars>
      </dgm:prSet>
      <dgm:spPr/>
    </dgm:pt>
    <dgm:pt modelId="{76E2308E-B988-B24D-8208-A7388E83733B}" type="pres">
      <dgm:prSet presAssocID="{08942370-533C-FF4F-9AD5-FF518C33E1BF}" presName="spNode" presStyleCnt="0"/>
      <dgm:spPr/>
    </dgm:pt>
    <dgm:pt modelId="{D4968B44-6689-5443-9203-1F22ADC7FF40}" type="pres">
      <dgm:prSet presAssocID="{377A6B75-356A-CC42-AF4F-5709932DAE99}" presName="sibTrans" presStyleLbl="sibTrans1D1" presStyleIdx="1" presStyleCnt="5"/>
      <dgm:spPr/>
    </dgm:pt>
    <dgm:pt modelId="{B4C75C4B-387E-B14E-8CA1-ED518945FB33}" type="pres">
      <dgm:prSet presAssocID="{61D0F5A7-4E82-784D-AA36-2BD1CAA983AF}" presName="node" presStyleLbl="node1" presStyleIdx="2" presStyleCnt="5" custScaleX="138535" custScaleY="56418">
        <dgm:presLayoutVars>
          <dgm:bulletEnabled val="1"/>
        </dgm:presLayoutVars>
      </dgm:prSet>
      <dgm:spPr/>
    </dgm:pt>
    <dgm:pt modelId="{B08731AE-2E5F-A642-BAAF-0615B6307E09}" type="pres">
      <dgm:prSet presAssocID="{61D0F5A7-4E82-784D-AA36-2BD1CAA983AF}" presName="spNode" presStyleCnt="0"/>
      <dgm:spPr/>
    </dgm:pt>
    <dgm:pt modelId="{4059B85C-DC4E-504E-A123-73A58BE1159C}" type="pres">
      <dgm:prSet presAssocID="{2AB2AA1F-B941-D24D-BBB6-977DD7723358}" presName="sibTrans" presStyleLbl="sibTrans1D1" presStyleIdx="2" presStyleCnt="5"/>
      <dgm:spPr/>
    </dgm:pt>
    <dgm:pt modelId="{86DEA5EE-ED11-5443-89B5-D22D4BB50EFB}" type="pres">
      <dgm:prSet presAssocID="{5D0CA7E0-0C67-544F-BEDA-451B3FC640D7}" presName="node" presStyleLbl="node1" presStyleIdx="3" presStyleCnt="5" custScaleX="107902" custScaleY="54093">
        <dgm:presLayoutVars>
          <dgm:bulletEnabled val="1"/>
        </dgm:presLayoutVars>
      </dgm:prSet>
      <dgm:spPr/>
    </dgm:pt>
    <dgm:pt modelId="{E49D5A58-AF6D-B74A-B793-3276D33111C0}" type="pres">
      <dgm:prSet presAssocID="{5D0CA7E0-0C67-544F-BEDA-451B3FC640D7}" presName="spNode" presStyleCnt="0"/>
      <dgm:spPr/>
    </dgm:pt>
    <dgm:pt modelId="{7CE2F8F7-A74D-644E-827A-D8F986CF26F7}" type="pres">
      <dgm:prSet presAssocID="{37246C2A-5F88-6140-9092-B47BC2922E4B}" presName="sibTrans" presStyleLbl="sibTrans1D1" presStyleIdx="3" presStyleCnt="5"/>
      <dgm:spPr/>
    </dgm:pt>
    <dgm:pt modelId="{E6ED9C39-F152-D74D-B771-99DA9C36501E}" type="pres">
      <dgm:prSet presAssocID="{23895B89-6FF1-A549-A35E-9506A1F24CAE}" presName="node" presStyleLbl="node1" presStyleIdx="4" presStyleCnt="5" custScaleX="133935" custScaleY="64780">
        <dgm:presLayoutVars>
          <dgm:bulletEnabled val="1"/>
        </dgm:presLayoutVars>
      </dgm:prSet>
      <dgm:spPr/>
    </dgm:pt>
    <dgm:pt modelId="{4538EDAC-97EF-4A45-A556-04F631C93257}" type="pres">
      <dgm:prSet presAssocID="{23895B89-6FF1-A549-A35E-9506A1F24CAE}" presName="spNode" presStyleCnt="0"/>
      <dgm:spPr/>
    </dgm:pt>
    <dgm:pt modelId="{0435FEF2-410A-894D-907C-C510EF9DE625}" type="pres">
      <dgm:prSet presAssocID="{CD7E15EB-534A-F048-B16B-7108A2799438}" presName="sibTrans" presStyleLbl="sibTrans1D1" presStyleIdx="4" presStyleCnt="5"/>
      <dgm:spPr/>
    </dgm:pt>
  </dgm:ptLst>
  <dgm:cxnLst>
    <dgm:cxn modelId="{11C59E02-A85A-934A-A32A-CA81AD01CC4B}" type="presOf" srcId="{61D0F5A7-4E82-784D-AA36-2BD1CAA983AF}" destId="{B4C75C4B-387E-B14E-8CA1-ED518945FB33}" srcOrd="0" destOrd="0" presId="urn:microsoft.com/office/officeart/2005/8/layout/cycle6"/>
    <dgm:cxn modelId="{0C74B80C-5092-D540-A667-DFE5210FFAE6}" type="presOf" srcId="{5F9D8C2C-C3F8-6F47-853E-7E81F0DC7255}" destId="{B3EC9309-9FCF-E14D-BBD7-8F5D69B43BC5}" srcOrd="0" destOrd="0" presId="urn:microsoft.com/office/officeart/2005/8/layout/cycle6"/>
    <dgm:cxn modelId="{82BA0717-A2D8-B141-8D15-C6DD1201856B}" type="presOf" srcId="{377A6B75-356A-CC42-AF4F-5709932DAE99}" destId="{D4968B44-6689-5443-9203-1F22ADC7FF40}" srcOrd="0" destOrd="0" presId="urn:microsoft.com/office/officeart/2005/8/layout/cycle6"/>
    <dgm:cxn modelId="{A1FE2A19-DDC3-AA44-9E12-154D60A79E22}" srcId="{6912D7C0-F7A0-6A4D-90FE-0E3184B10BAC}" destId="{5D0CA7E0-0C67-544F-BEDA-451B3FC640D7}" srcOrd="3" destOrd="0" parTransId="{B4F97281-6B00-AA43-AAF0-9A7F5D80AADA}" sibTransId="{37246C2A-5F88-6140-9092-B47BC2922E4B}"/>
    <dgm:cxn modelId="{8BC79E21-9504-7F4F-AEBA-B8702F1C598C}" srcId="{6912D7C0-F7A0-6A4D-90FE-0E3184B10BAC}" destId="{61D0F5A7-4E82-784D-AA36-2BD1CAA983AF}" srcOrd="2" destOrd="0" parTransId="{A1B452C1-D07F-9B40-885C-7538A5DA6C2D}" sibTransId="{2AB2AA1F-B941-D24D-BBB6-977DD7723358}"/>
    <dgm:cxn modelId="{71CF7B26-17E3-4745-9B2B-A39353E48EF4}" type="presOf" srcId="{8C55CEC7-2532-E741-BB06-3675CBB49C1C}" destId="{A58F7F26-F2A5-7B44-AE47-CFD0084D3AD7}" srcOrd="0" destOrd="0" presId="urn:microsoft.com/office/officeart/2005/8/layout/cycle6"/>
    <dgm:cxn modelId="{4AABE626-9421-C84D-B23B-4B63DB961849}" srcId="{6912D7C0-F7A0-6A4D-90FE-0E3184B10BAC}" destId="{23895B89-6FF1-A549-A35E-9506A1F24CAE}" srcOrd="4" destOrd="0" parTransId="{544FC7E4-D360-2742-B037-78CA24EC8C97}" sibTransId="{CD7E15EB-534A-F048-B16B-7108A2799438}"/>
    <dgm:cxn modelId="{C91F2738-D39B-7644-A6CD-93D70812B24D}" type="presOf" srcId="{6912D7C0-F7A0-6A4D-90FE-0E3184B10BAC}" destId="{B25BE437-E436-AC40-805C-08A919197562}" srcOrd="0" destOrd="0" presId="urn:microsoft.com/office/officeart/2005/8/layout/cycle6"/>
    <dgm:cxn modelId="{D8F59C3D-EFFE-3442-A0B9-D9F46F3FDFF3}" type="presOf" srcId="{5D0CA7E0-0C67-544F-BEDA-451B3FC640D7}" destId="{86DEA5EE-ED11-5443-89B5-D22D4BB50EFB}" srcOrd="0" destOrd="0" presId="urn:microsoft.com/office/officeart/2005/8/layout/cycle6"/>
    <dgm:cxn modelId="{76659947-2FF3-814B-860B-0BC3BD12239D}" type="presOf" srcId="{CD7E15EB-534A-F048-B16B-7108A2799438}" destId="{0435FEF2-410A-894D-907C-C510EF9DE625}" srcOrd="0" destOrd="0" presId="urn:microsoft.com/office/officeart/2005/8/layout/cycle6"/>
    <dgm:cxn modelId="{217B8768-7115-7B45-8E58-C9126297FC3F}" srcId="{6912D7C0-F7A0-6A4D-90FE-0E3184B10BAC}" destId="{08942370-533C-FF4F-9AD5-FF518C33E1BF}" srcOrd="1" destOrd="0" parTransId="{2B0CB918-C6C8-F044-947D-E6E90CC379B4}" sibTransId="{377A6B75-356A-CC42-AF4F-5709932DAE99}"/>
    <dgm:cxn modelId="{430C7687-6531-9546-AFCC-A81B69C0198E}" type="presOf" srcId="{37246C2A-5F88-6140-9092-B47BC2922E4B}" destId="{7CE2F8F7-A74D-644E-827A-D8F986CF26F7}" srcOrd="0" destOrd="0" presId="urn:microsoft.com/office/officeart/2005/8/layout/cycle6"/>
    <dgm:cxn modelId="{45C63BB4-96E2-D647-B5B5-136BC55AED3D}" type="presOf" srcId="{2AB2AA1F-B941-D24D-BBB6-977DD7723358}" destId="{4059B85C-DC4E-504E-A123-73A58BE1159C}" srcOrd="0" destOrd="0" presId="urn:microsoft.com/office/officeart/2005/8/layout/cycle6"/>
    <dgm:cxn modelId="{26AA2CCC-652C-074F-837A-52D795488B5B}" type="presOf" srcId="{23895B89-6FF1-A549-A35E-9506A1F24CAE}" destId="{E6ED9C39-F152-D74D-B771-99DA9C36501E}" srcOrd="0" destOrd="0" presId="urn:microsoft.com/office/officeart/2005/8/layout/cycle6"/>
    <dgm:cxn modelId="{C55336D1-CED6-5147-A077-A86A59CEC78E}" type="presOf" srcId="{08942370-533C-FF4F-9AD5-FF518C33E1BF}" destId="{C7EEAF71-0594-2F4F-8EB1-B2DB71DC959E}" srcOrd="0" destOrd="0" presId="urn:microsoft.com/office/officeart/2005/8/layout/cycle6"/>
    <dgm:cxn modelId="{009F46D2-92FE-E642-95E7-64B8B36BFC4A}" srcId="{6912D7C0-F7A0-6A4D-90FE-0E3184B10BAC}" destId="{8C55CEC7-2532-E741-BB06-3675CBB49C1C}" srcOrd="0" destOrd="0" parTransId="{9D4FEF1F-771C-1541-81E5-2B554351F6E8}" sibTransId="{5F9D8C2C-C3F8-6F47-853E-7E81F0DC7255}"/>
    <dgm:cxn modelId="{656712C2-B8FF-4440-88D8-2C09F2AEBCD3}" type="presParOf" srcId="{B25BE437-E436-AC40-805C-08A919197562}" destId="{A58F7F26-F2A5-7B44-AE47-CFD0084D3AD7}" srcOrd="0" destOrd="0" presId="urn:microsoft.com/office/officeart/2005/8/layout/cycle6"/>
    <dgm:cxn modelId="{2CB38D9C-F045-5749-A932-E5F18D6679FD}" type="presParOf" srcId="{B25BE437-E436-AC40-805C-08A919197562}" destId="{A6D385CE-D8D7-3146-9D47-6F06E0CE117B}" srcOrd="1" destOrd="0" presId="urn:microsoft.com/office/officeart/2005/8/layout/cycle6"/>
    <dgm:cxn modelId="{3315975E-A76D-C44C-83D2-02856DCFDE5D}" type="presParOf" srcId="{B25BE437-E436-AC40-805C-08A919197562}" destId="{B3EC9309-9FCF-E14D-BBD7-8F5D69B43BC5}" srcOrd="2" destOrd="0" presId="urn:microsoft.com/office/officeart/2005/8/layout/cycle6"/>
    <dgm:cxn modelId="{02F4A6DC-DA41-4142-A35E-B2645803A9D9}" type="presParOf" srcId="{B25BE437-E436-AC40-805C-08A919197562}" destId="{C7EEAF71-0594-2F4F-8EB1-B2DB71DC959E}" srcOrd="3" destOrd="0" presId="urn:microsoft.com/office/officeart/2005/8/layout/cycle6"/>
    <dgm:cxn modelId="{DA509D19-A39B-A843-AA28-BA87404465FB}" type="presParOf" srcId="{B25BE437-E436-AC40-805C-08A919197562}" destId="{76E2308E-B988-B24D-8208-A7388E83733B}" srcOrd="4" destOrd="0" presId="urn:microsoft.com/office/officeart/2005/8/layout/cycle6"/>
    <dgm:cxn modelId="{D797AFFE-253E-764F-93CA-0400ED681CCA}" type="presParOf" srcId="{B25BE437-E436-AC40-805C-08A919197562}" destId="{D4968B44-6689-5443-9203-1F22ADC7FF40}" srcOrd="5" destOrd="0" presId="urn:microsoft.com/office/officeart/2005/8/layout/cycle6"/>
    <dgm:cxn modelId="{FD665BE2-B230-D74F-B9DE-C92CB248CF03}" type="presParOf" srcId="{B25BE437-E436-AC40-805C-08A919197562}" destId="{B4C75C4B-387E-B14E-8CA1-ED518945FB33}" srcOrd="6" destOrd="0" presId="urn:microsoft.com/office/officeart/2005/8/layout/cycle6"/>
    <dgm:cxn modelId="{3A0CB098-03CF-AC43-9643-723DC38E8F7B}" type="presParOf" srcId="{B25BE437-E436-AC40-805C-08A919197562}" destId="{B08731AE-2E5F-A642-BAAF-0615B6307E09}" srcOrd="7" destOrd="0" presId="urn:microsoft.com/office/officeart/2005/8/layout/cycle6"/>
    <dgm:cxn modelId="{5E37AA9A-5C44-C14C-A00B-B97912E2C223}" type="presParOf" srcId="{B25BE437-E436-AC40-805C-08A919197562}" destId="{4059B85C-DC4E-504E-A123-73A58BE1159C}" srcOrd="8" destOrd="0" presId="urn:microsoft.com/office/officeart/2005/8/layout/cycle6"/>
    <dgm:cxn modelId="{4EAEC952-85AE-3C47-94C1-F0089ED68243}" type="presParOf" srcId="{B25BE437-E436-AC40-805C-08A919197562}" destId="{86DEA5EE-ED11-5443-89B5-D22D4BB50EFB}" srcOrd="9" destOrd="0" presId="urn:microsoft.com/office/officeart/2005/8/layout/cycle6"/>
    <dgm:cxn modelId="{540953A8-DC0E-7449-8FB9-C88C27732AB1}" type="presParOf" srcId="{B25BE437-E436-AC40-805C-08A919197562}" destId="{E49D5A58-AF6D-B74A-B793-3276D33111C0}" srcOrd="10" destOrd="0" presId="urn:microsoft.com/office/officeart/2005/8/layout/cycle6"/>
    <dgm:cxn modelId="{7470FAAB-4EC1-1447-B8E2-6C1B7DBB1FE8}" type="presParOf" srcId="{B25BE437-E436-AC40-805C-08A919197562}" destId="{7CE2F8F7-A74D-644E-827A-D8F986CF26F7}" srcOrd="11" destOrd="0" presId="urn:microsoft.com/office/officeart/2005/8/layout/cycle6"/>
    <dgm:cxn modelId="{4DE4A92F-409D-BD47-9A54-23EFCA905790}" type="presParOf" srcId="{B25BE437-E436-AC40-805C-08A919197562}" destId="{E6ED9C39-F152-D74D-B771-99DA9C36501E}" srcOrd="12" destOrd="0" presId="urn:microsoft.com/office/officeart/2005/8/layout/cycle6"/>
    <dgm:cxn modelId="{1C7668F3-87CE-2E42-85B4-E8592C4AC2A8}" type="presParOf" srcId="{B25BE437-E436-AC40-805C-08A919197562}" destId="{4538EDAC-97EF-4A45-A556-04F631C93257}" srcOrd="13" destOrd="0" presId="urn:microsoft.com/office/officeart/2005/8/layout/cycle6"/>
    <dgm:cxn modelId="{5228E5F6-E120-EF40-8C3E-08241BF223A8}" type="presParOf" srcId="{B25BE437-E436-AC40-805C-08A919197562}" destId="{0435FEF2-410A-894D-907C-C510EF9DE625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1F2B93-E17E-E146-8437-CE315CD8319A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37F974C-B169-854C-8F95-9D32EAA4DD8E}">
      <dgm:prSet phldrT="[Texte]" custT="1"/>
      <dgm:spPr>
        <a:solidFill>
          <a:srgbClr val="0D9897">
            <a:alpha val="90196"/>
          </a:srgbClr>
        </a:solidFill>
      </dgm:spPr>
      <dgm:t>
        <a:bodyPr/>
        <a:lstStyle/>
        <a:p>
          <a:r>
            <a:rPr lang="fr-FR" sz="1600" dirty="0"/>
            <a:t>Type de reproduction</a:t>
          </a:r>
        </a:p>
      </dgm:t>
    </dgm:pt>
    <dgm:pt modelId="{21B9E94A-6984-BA4A-989E-B4BE97584161}" type="parTrans" cxnId="{0991D2D9-8942-114F-A07E-28362AA98638}">
      <dgm:prSet/>
      <dgm:spPr/>
      <dgm:t>
        <a:bodyPr/>
        <a:lstStyle/>
        <a:p>
          <a:endParaRPr lang="fr-FR"/>
        </a:p>
      </dgm:t>
    </dgm:pt>
    <dgm:pt modelId="{D222DAA5-472D-3049-BEC4-67E793A22D25}" type="sibTrans" cxnId="{0991D2D9-8942-114F-A07E-28362AA98638}">
      <dgm:prSet/>
      <dgm:spPr/>
      <dgm:t>
        <a:bodyPr/>
        <a:lstStyle/>
        <a:p>
          <a:endParaRPr lang="fr-FR"/>
        </a:p>
      </dgm:t>
    </dgm:pt>
    <dgm:pt modelId="{ACECB9A4-3093-1D4B-9A7B-776E5645DA7E}">
      <dgm:prSet phldrT="[Texte]" custT="1"/>
      <dgm:spPr>
        <a:solidFill>
          <a:srgbClr val="FFC667">
            <a:alpha val="84314"/>
          </a:srgbClr>
        </a:solidFill>
      </dgm:spPr>
      <dgm:t>
        <a:bodyPr/>
        <a:lstStyle/>
        <a:p>
          <a:r>
            <a:rPr lang="fr-FR" sz="1600" dirty="0"/>
            <a:t>Régime alimentaire</a:t>
          </a:r>
        </a:p>
      </dgm:t>
    </dgm:pt>
    <dgm:pt modelId="{55DFFB22-2832-AA42-AF96-367BE2D646EA}" type="parTrans" cxnId="{F314546A-50FC-964F-8F15-445EDCA28C92}">
      <dgm:prSet/>
      <dgm:spPr/>
      <dgm:t>
        <a:bodyPr/>
        <a:lstStyle/>
        <a:p>
          <a:endParaRPr lang="fr-FR"/>
        </a:p>
      </dgm:t>
    </dgm:pt>
    <dgm:pt modelId="{8BFF24A1-A2AA-6F42-B21C-01EBC4A05B8F}" type="sibTrans" cxnId="{F314546A-50FC-964F-8F15-445EDCA28C92}">
      <dgm:prSet/>
      <dgm:spPr/>
      <dgm:t>
        <a:bodyPr/>
        <a:lstStyle/>
        <a:p>
          <a:endParaRPr lang="fr-FR"/>
        </a:p>
      </dgm:t>
    </dgm:pt>
    <dgm:pt modelId="{D8F80AAB-6CEC-3E4F-BDEC-C780253F06BD}">
      <dgm:prSet phldrT="[Texte]" custT="1"/>
      <dgm:spPr>
        <a:solidFill>
          <a:srgbClr val="FFC667">
            <a:alpha val="85098"/>
          </a:srgbClr>
        </a:solidFill>
      </dgm:spPr>
      <dgm:t>
        <a:bodyPr/>
        <a:lstStyle/>
        <a:p>
          <a:r>
            <a:rPr lang="fr-FR" sz="1600" dirty="0"/>
            <a:t>Niveau trophique</a:t>
          </a:r>
        </a:p>
      </dgm:t>
    </dgm:pt>
    <dgm:pt modelId="{FF060887-2A74-1740-BCE9-61E91917603D}" type="parTrans" cxnId="{A8C8A6C9-743C-604C-93EB-1A3AF8C19661}">
      <dgm:prSet/>
      <dgm:spPr/>
      <dgm:t>
        <a:bodyPr/>
        <a:lstStyle/>
        <a:p>
          <a:endParaRPr lang="fr-FR"/>
        </a:p>
      </dgm:t>
    </dgm:pt>
    <dgm:pt modelId="{5DAD7BED-3959-4541-9665-B993BDA3ECFA}" type="sibTrans" cxnId="{A8C8A6C9-743C-604C-93EB-1A3AF8C19661}">
      <dgm:prSet/>
      <dgm:spPr/>
      <dgm:t>
        <a:bodyPr/>
        <a:lstStyle/>
        <a:p>
          <a:endParaRPr lang="fr-FR"/>
        </a:p>
      </dgm:t>
    </dgm:pt>
    <dgm:pt modelId="{D8B6738B-4AF8-0D45-82FF-B5F3B92FA83D}">
      <dgm:prSet phldrT="[Texte]" custT="1"/>
      <dgm:spPr>
        <a:solidFill>
          <a:srgbClr val="C778B6">
            <a:alpha val="85490"/>
          </a:srgbClr>
        </a:solidFill>
      </dgm:spPr>
      <dgm:t>
        <a:bodyPr/>
        <a:lstStyle/>
        <a:p>
          <a:r>
            <a:rPr lang="fr-FR" sz="1600" dirty="0"/>
            <a:t>Habitat</a:t>
          </a:r>
        </a:p>
      </dgm:t>
    </dgm:pt>
    <dgm:pt modelId="{70BD2B0B-A448-754D-ABF6-9DDBCD4405E0}" type="parTrans" cxnId="{9283DE25-11C3-6F4D-8AB4-65E71085D8EC}">
      <dgm:prSet/>
      <dgm:spPr/>
      <dgm:t>
        <a:bodyPr/>
        <a:lstStyle/>
        <a:p>
          <a:endParaRPr lang="fr-FR"/>
        </a:p>
      </dgm:t>
    </dgm:pt>
    <dgm:pt modelId="{4524351D-9914-1A47-BC53-654A6FB5B06F}" type="sibTrans" cxnId="{9283DE25-11C3-6F4D-8AB4-65E71085D8EC}">
      <dgm:prSet/>
      <dgm:spPr/>
      <dgm:t>
        <a:bodyPr/>
        <a:lstStyle/>
        <a:p>
          <a:endParaRPr lang="fr-FR"/>
        </a:p>
      </dgm:t>
    </dgm:pt>
    <dgm:pt modelId="{061BAF23-CF2E-4041-A602-81E6C7FDB53C}">
      <dgm:prSet custT="1"/>
      <dgm:spPr>
        <a:solidFill>
          <a:srgbClr val="0C9291">
            <a:alpha val="85490"/>
          </a:srgbClr>
        </a:solidFill>
      </dgm:spPr>
      <dgm:t>
        <a:bodyPr/>
        <a:lstStyle/>
        <a:p>
          <a:r>
            <a:rPr lang="fr-FR" sz="1600" dirty="0"/>
            <a:t>Coefficient de croissance</a:t>
          </a:r>
        </a:p>
      </dgm:t>
    </dgm:pt>
    <dgm:pt modelId="{2877C4F7-DADD-C145-AD04-A2B0E0F3DE21}" type="parTrans" cxnId="{18285A7C-6AA8-6241-BD7B-8FBD8C8AA25C}">
      <dgm:prSet/>
      <dgm:spPr/>
      <dgm:t>
        <a:bodyPr/>
        <a:lstStyle/>
        <a:p>
          <a:endParaRPr lang="fr-FR"/>
        </a:p>
      </dgm:t>
    </dgm:pt>
    <dgm:pt modelId="{0735A1AA-4423-7841-8E46-7977D555196E}" type="sibTrans" cxnId="{18285A7C-6AA8-6241-BD7B-8FBD8C8AA25C}">
      <dgm:prSet/>
      <dgm:spPr/>
      <dgm:t>
        <a:bodyPr/>
        <a:lstStyle/>
        <a:p>
          <a:endParaRPr lang="fr-FR"/>
        </a:p>
      </dgm:t>
    </dgm:pt>
    <dgm:pt modelId="{7DF225EB-B5C1-4E44-BAE3-8CB03FA0727F}">
      <dgm:prSet custT="1"/>
      <dgm:spPr>
        <a:solidFill>
          <a:srgbClr val="088F8E">
            <a:alpha val="85098"/>
          </a:srgbClr>
        </a:solidFill>
      </dgm:spPr>
      <dgm:t>
        <a:bodyPr/>
        <a:lstStyle/>
        <a:p>
          <a:r>
            <a:rPr lang="fr-FR" sz="1600" dirty="0"/>
            <a:t>Taille infinie</a:t>
          </a:r>
        </a:p>
      </dgm:t>
    </dgm:pt>
    <dgm:pt modelId="{A09C99DE-B06A-454E-A788-DD62FCD2F12D}" type="parTrans" cxnId="{CBEE1AA3-F269-4442-A7CE-F30B73AFC585}">
      <dgm:prSet/>
      <dgm:spPr/>
      <dgm:t>
        <a:bodyPr/>
        <a:lstStyle/>
        <a:p>
          <a:endParaRPr lang="fr-FR"/>
        </a:p>
      </dgm:t>
    </dgm:pt>
    <dgm:pt modelId="{A9B91842-EA9E-8449-AB16-58BAA9ED1616}" type="sibTrans" cxnId="{CBEE1AA3-F269-4442-A7CE-F30B73AFC585}">
      <dgm:prSet/>
      <dgm:spPr/>
      <dgm:t>
        <a:bodyPr/>
        <a:lstStyle/>
        <a:p>
          <a:endParaRPr lang="fr-FR"/>
        </a:p>
      </dgm:t>
    </dgm:pt>
    <dgm:pt modelId="{E83EA869-FE7C-BD41-8847-2E855FE8F711}">
      <dgm:prSet custT="1"/>
      <dgm:spPr>
        <a:solidFill>
          <a:srgbClr val="0C9291">
            <a:alpha val="80000"/>
          </a:srgbClr>
        </a:solidFill>
      </dgm:spPr>
      <dgm:t>
        <a:bodyPr/>
        <a:lstStyle/>
        <a:p>
          <a:r>
            <a:rPr lang="fr-FR" sz="1600" dirty="0"/>
            <a:t>Age à maturité</a:t>
          </a:r>
        </a:p>
      </dgm:t>
    </dgm:pt>
    <dgm:pt modelId="{F8587DFD-20FC-CB44-8087-1B7AE4C3EA03}" type="parTrans" cxnId="{49A9F65A-0E51-334F-9F46-0FE524A30866}">
      <dgm:prSet/>
      <dgm:spPr/>
      <dgm:t>
        <a:bodyPr/>
        <a:lstStyle/>
        <a:p>
          <a:endParaRPr lang="fr-FR"/>
        </a:p>
      </dgm:t>
    </dgm:pt>
    <dgm:pt modelId="{489AC764-167F-FB44-A1AD-2B5970669B4C}" type="sibTrans" cxnId="{49A9F65A-0E51-334F-9F46-0FE524A30866}">
      <dgm:prSet/>
      <dgm:spPr/>
      <dgm:t>
        <a:bodyPr/>
        <a:lstStyle/>
        <a:p>
          <a:endParaRPr lang="fr-FR"/>
        </a:p>
      </dgm:t>
    </dgm:pt>
    <dgm:pt modelId="{EB30F453-1F9B-E64F-B60E-8BB74A992B2C}">
      <dgm:prSet custT="1"/>
      <dgm:spPr>
        <a:solidFill>
          <a:srgbClr val="0C9291">
            <a:alpha val="79608"/>
          </a:srgbClr>
        </a:solidFill>
      </dgm:spPr>
      <dgm:t>
        <a:bodyPr/>
        <a:lstStyle/>
        <a:p>
          <a:r>
            <a:rPr lang="fr-FR" sz="1600" dirty="0"/>
            <a:t>Taille à maturité</a:t>
          </a:r>
        </a:p>
      </dgm:t>
    </dgm:pt>
    <dgm:pt modelId="{3C36430F-A23A-184D-B10C-D1F6C1419A9F}" type="parTrans" cxnId="{BCB6366B-4464-174C-BF31-51AC6588163F}">
      <dgm:prSet/>
      <dgm:spPr/>
      <dgm:t>
        <a:bodyPr/>
        <a:lstStyle/>
        <a:p>
          <a:endParaRPr lang="fr-FR"/>
        </a:p>
      </dgm:t>
    </dgm:pt>
    <dgm:pt modelId="{BF80617B-734A-664E-AA50-BD5E5D5A1437}" type="sibTrans" cxnId="{BCB6366B-4464-174C-BF31-51AC6588163F}">
      <dgm:prSet/>
      <dgm:spPr/>
      <dgm:t>
        <a:bodyPr/>
        <a:lstStyle/>
        <a:p>
          <a:endParaRPr lang="fr-FR"/>
        </a:p>
      </dgm:t>
    </dgm:pt>
    <dgm:pt modelId="{67D36231-DA12-BE49-8F32-39371AEE4066}" type="pres">
      <dgm:prSet presAssocID="{8E1F2B93-E17E-E146-8437-CE315CD8319A}" presName="Name0" presStyleCnt="0">
        <dgm:presLayoutVars>
          <dgm:dir/>
          <dgm:resizeHandles val="exact"/>
        </dgm:presLayoutVars>
      </dgm:prSet>
      <dgm:spPr/>
    </dgm:pt>
    <dgm:pt modelId="{0B51183B-F815-6545-8238-9812F3872A00}" type="pres">
      <dgm:prSet presAssocID="{837F974C-B169-854C-8F95-9D32EAA4DD8E}" presName="Name5" presStyleLbl="vennNode1" presStyleIdx="0" presStyleCnt="8">
        <dgm:presLayoutVars>
          <dgm:bulletEnabled val="1"/>
        </dgm:presLayoutVars>
      </dgm:prSet>
      <dgm:spPr/>
    </dgm:pt>
    <dgm:pt modelId="{F0034B10-3A1F-4342-A30B-0DA71F8A5A1C}" type="pres">
      <dgm:prSet presAssocID="{D222DAA5-472D-3049-BEC4-67E793A22D25}" presName="space" presStyleCnt="0"/>
      <dgm:spPr/>
    </dgm:pt>
    <dgm:pt modelId="{9721F8E5-9207-F342-94A7-82148A52F0BF}" type="pres">
      <dgm:prSet presAssocID="{061BAF23-CF2E-4041-A602-81E6C7FDB53C}" presName="Name5" presStyleLbl="vennNode1" presStyleIdx="1" presStyleCnt="8">
        <dgm:presLayoutVars>
          <dgm:bulletEnabled val="1"/>
        </dgm:presLayoutVars>
      </dgm:prSet>
      <dgm:spPr/>
    </dgm:pt>
    <dgm:pt modelId="{E85ADF31-1B16-824F-885C-5BDF7FA83403}" type="pres">
      <dgm:prSet presAssocID="{0735A1AA-4423-7841-8E46-7977D555196E}" presName="space" presStyleCnt="0"/>
      <dgm:spPr/>
    </dgm:pt>
    <dgm:pt modelId="{9558F37A-93C3-B04D-BA33-F95DBA1A6A0A}" type="pres">
      <dgm:prSet presAssocID="{7DF225EB-B5C1-4E44-BAE3-8CB03FA0727F}" presName="Name5" presStyleLbl="vennNode1" presStyleIdx="2" presStyleCnt="8">
        <dgm:presLayoutVars>
          <dgm:bulletEnabled val="1"/>
        </dgm:presLayoutVars>
      </dgm:prSet>
      <dgm:spPr/>
    </dgm:pt>
    <dgm:pt modelId="{89FBA415-D958-884F-B8D3-61D684DB39DB}" type="pres">
      <dgm:prSet presAssocID="{A9B91842-EA9E-8449-AB16-58BAA9ED1616}" presName="space" presStyleCnt="0"/>
      <dgm:spPr/>
    </dgm:pt>
    <dgm:pt modelId="{11243BCD-8B48-5C40-B7CD-33FA9084F958}" type="pres">
      <dgm:prSet presAssocID="{E83EA869-FE7C-BD41-8847-2E855FE8F711}" presName="Name5" presStyleLbl="vennNode1" presStyleIdx="3" presStyleCnt="8">
        <dgm:presLayoutVars>
          <dgm:bulletEnabled val="1"/>
        </dgm:presLayoutVars>
      </dgm:prSet>
      <dgm:spPr/>
    </dgm:pt>
    <dgm:pt modelId="{B2DDAED8-ABA2-B54F-9871-7B33B1DC671F}" type="pres">
      <dgm:prSet presAssocID="{489AC764-167F-FB44-A1AD-2B5970669B4C}" presName="space" presStyleCnt="0"/>
      <dgm:spPr/>
    </dgm:pt>
    <dgm:pt modelId="{852D5597-354D-BB42-826D-375E0AC451AF}" type="pres">
      <dgm:prSet presAssocID="{EB30F453-1F9B-E64F-B60E-8BB74A992B2C}" presName="Name5" presStyleLbl="vennNode1" presStyleIdx="4" presStyleCnt="8">
        <dgm:presLayoutVars>
          <dgm:bulletEnabled val="1"/>
        </dgm:presLayoutVars>
      </dgm:prSet>
      <dgm:spPr/>
    </dgm:pt>
    <dgm:pt modelId="{A4EF576F-1377-F744-A9DC-B744E7394516}" type="pres">
      <dgm:prSet presAssocID="{BF80617B-734A-664E-AA50-BD5E5D5A1437}" presName="space" presStyleCnt="0"/>
      <dgm:spPr/>
    </dgm:pt>
    <dgm:pt modelId="{48467493-45A0-9742-AAA6-CC512FDC707A}" type="pres">
      <dgm:prSet presAssocID="{ACECB9A4-3093-1D4B-9A7B-776E5645DA7E}" presName="Name5" presStyleLbl="vennNode1" presStyleIdx="5" presStyleCnt="8">
        <dgm:presLayoutVars>
          <dgm:bulletEnabled val="1"/>
        </dgm:presLayoutVars>
      </dgm:prSet>
      <dgm:spPr/>
    </dgm:pt>
    <dgm:pt modelId="{CCC10752-1DCA-E84D-81A6-839BF3C416A7}" type="pres">
      <dgm:prSet presAssocID="{8BFF24A1-A2AA-6F42-B21C-01EBC4A05B8F}" presName="space" presStyleCnt="0"/>
      <dgm:spPr/>
    </dgm:pt>
    <dgm:pt modelId="{DDE39059-184B-9F41-B1E0-5027F9101DEE}" type="pres">
      <dgm:prSet presAssocID="{D8F80AAB-6CEC-3E4F-BDEC-C780253F06BD}" presName="Name5" presStyleLbl="vennNode1" presStyleIdx="6" presStyleCnt="8">
        <dgm:presLayoutVars>
          <dgm:bulletEnabled val="1"/>
        </dgm:presLayoutVars>
      </dgm:prSet>
      <dgm:spPr/>
    </dgm:pt>
    <dgm:pt modelId="{7B122DE3-8DCB-2E47-91F6-51BC65BDB5E9}" type="pres">
      <dgm:prSet presAssocID="{5DAD7BED-3959-4541-9665-B993BDA3ECFA}" presName="space" presStyleCnt="0"/>
      <dgm:spPr/>
    </dgm:pt>
    <dgm:pt modelId="{7414B88A-C2FE-2A4E-8E07-0E0F328247A7}" type="pres">
      <dgm:prSet presAssocID="{D8B6738B-4AF8-0D45-82FF-B5F3B92FA83D}" presName="Name5" presStyleLbl="vennNode1" presStyleIdx="7" presStyleCnt="8">
        <dgm:presLayoutVars>
          <dgm:bulletEnabled val="1"/>
        </dgm:presLayoutVars>
      </dgm:prSet>
      <dgm:spPr/>
    </dgm:pt>
  </dgm:ptLst>
  <dgm:cxnLst>
    <dgm:cxn modelId="{6CFE7B01-70B6-1E49-AD93-87DF9801FF4B}" type="presOf" srcId="{7DF225EB-B5C1-4E44-BAE3-8CB03FA0727F}" destId="{9558F37A-93C3-B04D-BA33-F95DBA1A6A0A}" srcOrd="0" destOrd="0" presId="urn:microsoft.com/office/officeart/2005/8/layout/venn3"/>
    <dgm:cxn modelId="{54D5CC0D-B5CA-7646-AD9A-25D6C15001A2}" type="presOf" srcId="{837F974C-B169-854C-8F95-9D32EAA4DD8E}" destId="{0B51183B-F815-6545-8238-9812F3872A00}" srcOrd="0" destOrd="0" presId="urn:microsoft.com/office/officeart/2005/8/layout/venn3"/>
    <dgm:cxn modelId="{92D56413-7C8D-A54A-A662-D839BCAC4406}" type="presOf" srcId="{D8B6738B-4AF8-0D45-82FF-B5F3B92FA83D}" destId="{7414B88A-C2FE-2A4E-8E07-0E0F328247A7}" srcOrd="0" destOrd="0" presId="urn:microsoft.com/office/officeart/2005/8/layout/venn3"/>
    <dgm:cxn modelId="{9283DE25-11C3-6F4D-8AB4-65E71085D8EC}" srcId="{8E1F2B93-E17E-E146-8437-CE315CD8319A}" destId="{D8B6738B-4AF8-0D45-82FF-B5F3B92FA83D}" srcOrd="7" destOrd="0" parTransId="{70BD2B0B-A448-754D-ABF6-9DDBCD4405E0}" sibTransId="{4524351D-9914-1A47-BC53-654A6FB5B06F}"/>
    <dgm:cxn modelId="{829F584F-C6B5-7943-95DC-73A1494148C5}" type="presOf" srcId="{D8F80AAB-6CEC-3E4F-BDEC-C780253F06BD}" destId="{DDE39059-184B-9F41-B1E0-5027F9101DEE}" srcOrd="0" destOrd="0" presId="urn:microsoft.com/office/officeart/2005/8/layout/venn3"/>
    <dgm:cxn modelId="{4B5F6651-8106-BA41-8EAF-038D5F071724}" type="presOf" srcId="{061BAF23-CF2E-4041-A602-81E6C7FDB53C}" destId="{9721F8E5-9207-F342-94A7-82148A52F0BF}" srcOrd="0" destOrd="0" presId="urn:microsoft.com/office/officeart/2005/8/layout/venn3"/>
    <dgm:cxn modelId="{49A9F65A-0E51-334F-9F46-0FE524A30866}" srcId="{8E1F2B93-E17E-E146-8437-CE315CD8319A}" destId="{E83EA869-FE7C-BD41-8847-2E855FE8F711}" srcOrd="3" destOrd="0" parTransId="{F8587DFD-20FC-CB44-8087-1B7AE4C3EA03}" sibTransId="{489AC764-167F-FB44-A1AD-2B5970669B4C}"/>
    <dgm:cxn modelId="{F314546A-50FC-964F-8F15-445EDCA28C92}" srcId="{8E1F2B93-E17E-E146-8437-CE315CD8319A}" destId="{ACECB9A4-3093-1D4B-9A7B-776E5645DA7E}" srcOrd="5" destOrd="0" parTransId="{55DFFB22-2832-AA42-AF96-367BE2D646EA}" sibTransId="{8BFF24A1-A2AA-6F42-B21C-01EBC4A05B8F}"/>
    <dgm:cxn modelId="{BCB6366B-4464-174C-BF31-51AC6588163F}" srcId="{8E1F2B93-E17E-E146-8437-CE315CD8319A}" destId="{EB30F453-1F9B-E64F-B60E-8BB74A992B2C}" srcOrd="4" destOrd="0" parTransId="{3C36430F-A23A-184D-B10C-D1F6C1419A9F}" sibTransId="{BF80617B-734A-664E-AA50-BD5E5D5A1437}"/>
    <dgm:cxn modelId="{A372E175-2D86-BC46-A1BC-2A38E4F45D1D}" type="presOf" srcId="{ACECB9A4-3093-1D4B-9A7B-776E5645DA7E}" destId="{48467493-45A0-9742-AAA6-CC512FDC707A}" srcOrd="0" destOrd="0" presId="urn:microsoft.com/office/officeart/2005/8/layout/venn3"/>
    <dgm:cxn modelId="{18285A7C-6AA8-6241-BD7B-8FBD8C8AA25C}" srcId="{8E1F2B93-E17E-E146-8437-CE315CD8319A}" destId="{061BAF23-CF2E-4041-A602-81E6C7FDB53C}" srcOrd="1" destOrd="0" parTransId="{2877C4F7-DADD-C145-AD04-A2B0E0F3DE21}" sibTransId="{0735A1AA-4423-7841-8E46-7977D555196E}"/>
    <dgm:cxn modelId="{F6C4757C-85ED-DE45-ABDD-1E189C7DB02D}" type="presOf" srcId="{8E1F2B93-E17E-E146-8437-CE315CD8319A}" destId="{67D36231-DA12-BE49-8F32-39371AEE4066}" srcOrd="0" destOrd="0" presId="urn:microsoft.com/office/officeart/2005/8/layout/venn3"/>
    <dgm:cxn modelId="{67E8C282-3F21-464F-9641-434048DBAD7E}" type="presOf" srcId="{EB30F453-1F9B-E64F-B60E-8BB74A992B2C}" destId="{852D5597-354D-BB42-826D-375E0AC451AF}" srcOrd="0" destOrd="0" presId="urn:microsoft.com/office/officeart/2005/8/layout/venn3"/>
    <dgm:cxn modelId="{CBEE1AA3-F269-4442-A7CE-F30B73AFC585}" srcId="{8E1F2B93-E17E-E146-8437-CE315CD8319A}" destId="{7DF225EB-B5C1-4E44-BAE3-8CB03FA0727F}" srcOrd="2" destOrd="0" parTransId="{A09C99DE-B06A-454E-A788-DD62FCD2F12D}" sibTransId="{A9B91842-EA9E-8449-AB16-58BAA9ED1616}"/>
    <dgm:cxn modelId="{33F70EA4-7017-2C46-9DB1-93A84A481579}" type="presOf" srcId="{E83EA869-FE7C-BD41-8847-2E855FE8F711}" destId="{11243BCD-8B48-5C40-B7CD-33FA9084F958}" srcOrd="0" destOrd="0" presId="urn:microsoft.com/office/officeart/2005/8/layout/venn3"/>
    <dgm:cxn modelId="{A8C8A6C9-743C-604C-93EB-1A3AF8C19661}" srcId="{8E1F2B93-E17E-E146-8437-CE315CD8319A}" destId="{D8F80AAB-6CEC-3E4F-BDEC-C780253F06BD}" srcOrd="6" destOrd="0" parTransId="{FF060887-2A74-1740-BCE9-61E91917603D}" sibTransId="{5DAD7BED-3959-4541-9665-B993BDA3ECFA}"/>
    <dgm:cxn modelId="{0991D2D9-8942-114F-A07E-28362AA98638}" srcId="{8E1F2B93-E17E-E146-8437-CE315CD8319A}" destId="{837F974C-B169-854C-8F95-9D32EAA4DD8E}" srcOrd="0" destOrd="0" parTransId="{21B9E94A-6984-BA4A-989E-B4BE97584161}" sibTransId="{D222DAA5-472D-3049-BEC4-67E793A22D25}"/>
    <dgm:cxn modelId="{7DCD34D1-0C08-3444-BE2D-3F94D068485B}" type="presParOf" srcId="{67D36231-DA12-BE49-8F32-39371AEE4066}" destId="{0B51183B-F815-6545-8238-9812F3872A00}" srcOrd="0" destOrd="0" presId="urn:microsoft.com/office/officeart/2005/8/layout/venn3"/>
    <dgm:cxn modelId="{DD8146CC-EC3E-BA4E-8B14-1F41A009FA43}" type="presParOf" srcId="{67D36231-DA12-BE49-8F32-39371AEE4066}" destId="{F0034B10-3A1F-4342-A30B-0DA71F8A5A1C}" srcOrd="1" destOrd="0" presId="urn:microsoft.com/office/officeart/2005/8/layout/venn3"/>
    <dgm:cxn modelId="{3EE99505-DCB8-DB4F-9944-F80015B92435}" type="presParOf" srcId="{67D36231-DA12-BE49-8F32-39371AEE4066}" destId="{9721F8E5-9207-F342-94A7-82148A52F0BF}" srcOrd="2" destOrd="0" presId="urn:microsoft.com/office/officeart/2005/8/layout/venn3"/>
    <dgm:cxn modelId="{A252F593-F616-EE42-A4E9-498452D595CD}" type="presParOf" srcId="{67D36231-DA12-BE49-8F32-39371AEE4066}" destId="{E85ADF31-1B16-824F-885C-5BDF7FA83403}" srcOrd="3" destOrd="0" presId="urn:microsoft.com/office/officeart/2005/8/layout/venn3"/>
    <dgm:cxn modelId="{5370FCDC-6E18-8C42-A714-79D899412C1C}" type="presParOf" srcId="{67D36231-DA12-BE49-8F32-39371AEE4066}" destId="{9558F37A-93C3-B04D-BA33-F95DBA1A6A0A}" srcOrd="4" destOrd="0" presId="urn:microsoft.com/office/officeart/2005/8/layout/venn3"/>
    <dgm:cxn modelId="{F557C7D9-ADE6-894A-802A-215BAA20073B}" type="presParOf" srcId="{67D36231-DA12-BE49-8F32-39371AEE4066}" destId="{89FBA415-D958-884F-B8D3-61D684DB39DB}" srcOrd="5" destOrd="0" presId="urn:microsoft.com/office/officeart/2005/8/layout/venn3"/>
    <dgm:cxn modelId="{0CF46489-8DA3-5C46-A89E-298FB4031E7C}" type="presParOf" srcId="{67D36231-DA12-BE49-8F32-39371AEE4066}" destId="{11243BCD-8B48-5C40-B7CD-33FA9084F958}" srcOrd="6" destOrd="0" presId="urn:microsoft.com/office/officeart/2005/8/layout/venn3"/>
    <dgm:cxn modelId="{85E92857-E832-9E41-8AFB-76E5B57BFE58}" type="presParOf" srcId="{67D36231-DA12-BE49-8F32-39371AEE4066}" destId="{B2DDAED8-ABA2-B54F-9871-7B33B1DC671F}" srcOrd="7" destOrd="0" presId="urn:microsoft.com/office/officeart/2005/8/layout/venn3"/>
    <dgm:cxn modelId="{A6552B6E-B10A-D240-AC1C-1882EFC07532}" type="presParOf" srcId="{67D36231-DA12-BE49-8F32-39371AEE4066}" destId="{852D5597-354D-BB42-826D-375E0AC451AF}" srcOrd="8" destOrd="0" presId="urn:microsoft.com/office/officeart/2005/8/layout/venn3"/>
    <dgm:cxn modelId="{B9B792EE-7E05-6A49-A95B-9104B1FD0199}" type="presParOf" srcId="{67D36231-DA12-BE49-8F32-39371AEE4066}" destId="{A4EF576F-1377-F744-A9DC-B744E7394516}" srcOrd="9" destOrd="0" presId="urn:microsoft.com/office/officeart/2005/8/layout/venn3"/>
    <dgm:cxn modelId="{AF86613E-27AA-FA45-9E6E-73D6FDC1C0FD}" type="presParOf" srcId="{67D36231-DA12-BE49-8F32-39371AEE4066}" destId="{48467493-45A0-9742-AAA6-CC512FDC707A}" srcOrd="10" destOrd="0" presId="urn:microsoft.com/office/officeart/2005/8/layout/venn3"/>
    <dgm:cxn modelId="{36DE2CFF-D32A-DE4E-A916-DD6421B39B45}" type="presParOf" srcId="{67D36231-DA12-BE49-8F32-39371AEE4066}" destId="{CCC10752-1DCA-E84D-81A6-839BF3C416A7}" srcOrd="11" destOrd="0" presId="urn:microsoft.com/office/officeart/2005/8/layout/venn3"/>
    <dgm:cxn modelId="{E44CB410-F973-7840-8235-A48944D1533E}" type="presParOf" srcId="{67D36231-DA12-BE49-8F32-39371AEE4066}" destId="{DDE39059-184B-9F41-B1E0-5027F9101DEE}" srcOrd="12" destOrd="0" presId="urn:microsoft.com/office/officeart/2005/8/layout/venn3"/>
    <dgm:cxn modelId="{4A37D432-B0D1-C34C-B7A5-F73661097C52}" type="presParOf" srcId="{67D36231-DA12-BE49-8F32-39371AEE4066}" destId="{7B122DE3-8DCB-2E47-91F6-51BC65BDB5E9}" srcOrd="13" destOrd="0" presId="urn:microsoft.com/office/officeart/2005/8/layout/venn3"/>
    <dgm:cxn modelId="{9472B7CD-A913-7A4A-9384-E9F18AF12417}" type="presParOf" srcId="{67D36231-DA12-BE49-8F32-39371AEE4066}" destId="{7414B88A-C2FE-2A4E-8E07-0E0F328247A7}" srcOrd="1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F7F26-F2A5-7B44-AE47-CFD0084D3AD7}">
      <dsp:nvSpPr>
        <dsp:cNvPr id="0" name=""/>
        <dsp:cNvSpPr/>
      </dsp:nvSpPr>
      <dsp:spPr>
        <a:xfrm>
          <a:off x="1628242" y="0"/>
          <a:ext cx="1827932" cy="56660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Phénotype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1655901" y="27659"/>
        <a:ext cx="1772614" cy="511289"/>
      </dsp:txXfrm>
    </dsp:sp>
    <dsp:sp modelId="{B3EC9309-9FCF-E14D-BBD7-8F5D69B43BC5}">
      <dsp:nvSpPr>
        <dsp:cNvPr id="0" name=""/>
        <dsp:cNvSpPr/>
      </dsp:nvSpPr>
      <dsp:spPr>
        <a:xfrm>
          <a:off x="1008443" y="236345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2453369" y="330380"/>
              </a:moveTo>
              <a:arcTo wR="1510529" hR="1510529" stAng="18517317" swAng="1622536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EAF71-0594-2F4F-8EB1-B2DB71DC959E}">
      <dsp:nvSpPr>
        <dsp:cNvPr id="0" name=""/>
        <dsp:cNvSpPr/>
      </dsp:nvSpPr>
      <dsp:spPr>
        <a:xfrm>
          <a:off x="3270839" y="1130980"/>
          <a:ext cx="1463227" cy="48975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Morphologie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3294747" y="1154888"/>
        <a:ext cx="1415411" cy="441934"/>
      </dsp:txXfrm>
    </dsp:sp>
    <dsp:sp modelId="{D4968B44-6689-5443-9203-1F22ADC7FF40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006503" y="1301344"/>
              </a:moveTo>
              <a:arcTo wR="1510529" hR="1510529" stAng="21122390" swAng="296235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75C4B-387E-B14E-8CA1-ED518945FB33}">
      <dsp:nvSpPr>
        <dsp:cNvPr id="0" name=""/>
        <dsp:cNvSpPr/>
      </dsp:nvSpPr>
      <dsp:spPr>
        <a:xfrm>
          <a:off x="2648064" y="2851413"/>
          <a:ext cx="1611314" cy="42653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Comportement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2668886" y="2872235"/>
        <a:ext cx="1569670" cy="384888"/>
      </dsp:txXfrm>
    </dsp:sp>
    <dsp:sp modelId="{4059B85C-DC4E-504E-A123-73A58BE1159C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972053" y="2948824"/>
              </a:moveTo>
              <a:arcTo wR="1510529" hR="1510529" stAng="4332567" swAng="2197323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EA5EE-ED11-5443-89B5-D22D4BB50EFB}">
      <dsp:nvSpPr>
        <dsp:cNvPr id="0" name=""/>
        <dsp:cNvSpPr/>
      </dsp:nvSpPr>
      <dsp:spPr>
        <a:xfrm>
          <a:off x="1050478" y="2860201"/>
          <a:ext cx="1255018" cy="408954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Physiologie</a:t>
          </a:r>
        </a:p>
      </dsp:txBody>
      <dsp:txXfrm>
        <a:off x="1070441" y="2880164"/>
        <a:ext cx="1215092" cy="369028"/>
      </dsp:txXfrm>
    </dsp:sp>
    <dsp:sp modelId="{7CE2F8F7-A74D-644E-827A-D8F986CF26F7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85482" y="2518481"/>
              </a:moveTo>
              <a:arcTo wR="1510529" hR="1510529" stAng="8288530" swAng="298883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D9C39-F152-D74D-B771-99DA9C36501E}">
      <dsp:nvSpPr>
        <dsp:cNvPr id="0" name=""/>
        <dsp:cNvSpPr/>
      </dsp:nvSpPr>
      <dsp:spPr>
        <a:xfrm>
          <a:off x="350350" y="1130980"/>
          <a:ext cx="1557811" cy="48975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Histoire de vie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74258" y="1154888"/>
        <a:ext cx="1509995" cy="441934"/>
      </dsp:txXfrm>
    </dsp:sp>
    <dsp:sp modelId="{0435FEF2-410A-894D-907C-C510EF9DE625}">
      <dsp:nvSpPr>
        <dsp:cNvPr id="0" name=""/>
        <dsp:cNvSpPr/>
      </dsp:nvSpPr>
      <dsp:spPr>
        <a:xfrm>
          <a:off x="1102624" y="235408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33764" y="889066"/>
              </a:moveTo>
              <a:arcTo wR="1510529" hR="1510529" stAng="12257647" swAng="160582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F7F26-F2A5-7B44-AE47-CFD0084D3AD7}">
      <dsp:nvSpPr>
        <dsp:cNvPr id="0" name=""/>
        <dsp:cNvSpPr/>
      </dsp:nvSpPr>
      <dsp:spPr>
        <a:xfrm>
          <a:off x="1628242" y="0"/>
          <a:ext cx="1827932" cy="56660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Phénotype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1655901" y="27659"/>
        <a:ext cx="1772614" cy="511289"/>
      </dsp:txXfrm>
    </dsp:sp>
    <dsp:sp modelId="{B3EC9309-9FCF-E14D-BBD7-8F5D69B43BC5}">
      <dsp:nvSpPr>
        <dsp:cNvPr id="0" name=""/>
        <dsp:cNvSpPr/>
      </dsp:nvSpPr>
      <dsp:spPr>
        <a:xfrm>
          <a:off x="1008443" y="236345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2453369" y="330380"/>
              </a:moveTo>
              <a:arcTo wR="1510529" hR="1510529" stAng="18517317" swAng="1622536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EAF71-0594-2F4F-8EB1-B2DB71DC959E}">
      <dsp:nvSpPr>
        <dsp:cNvPr id="0" name=""/>
        <dsp:cNvSpPr/>
      </dsp:nvSpPr>
      <dsp:spPr>
        <a:xfrm>
          <a:off x="3270839" y="1130980"/>
          <a:ext cx="1463227" cy="48975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Morphologie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3294747" y="1154888"/>
        <a:ext cx="1415411" cy="441934"/>
      </dsp:txXfrm>
    </dsp:sp>
    <dsp:sp modelId="{D4968B44-6689-5443-9203-1F22ADC7FF40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006503" y="1301344"/>
              </a:moveTo>
              <a:arcTo wR="1510529" hR="1510529" stAng="21122390" swAng="296235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75C4B-387E-B14E-8CA1-ED518945FB33}">
      <dsp:nvSpPr>
        <dsp:cNvPr id="0" name=""/>
        <dsp:cNvSpPr/>
      </dsp:nvSpPr>
      <dsp:spPr>
        <a:xfrm>
          <a:off x="2648064" y="2851413"/>
          <a:ext cx="1611314" cy="42653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Comportement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2668886" y="2872235"/>
        <a:ext cx="1569670" cy="384888"/>
      </dsp:txXfrm>
    </dsp:sp>
    <dsp:sp modelId="{4059B85C-DC4E-504E-A123-73A58BE1159C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972053" y="2948824"/>
              </a:moveTo>
              <a:arcTo wR="1510529" hR="1510529" stAng="4332567" swAng="2197323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EA5EE-ED11-5443-89B5-D22D4BB50EFB}">
      <dsp:nvSpPr>
        <dsp:cNvPr id="0" name=""/>
        <dsp:cNvSpPr/>
      </dsp:nvSpPr>
      <dsp:spPr>
        <a:xfrm>
          <a:off x="1050478" y="2860201"/>
          <a:ext cx="1255018" cy="408954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Physiologie</a:t>
          </a:r>
        </a:p>
      </dsp:txBody>
      <dsp:txXfrm>
        <a:off x="1070441" y="2880164"/>
        <a:ext cx="1215092" cy="369028"/>
      </dsp:txXfrm>
    </dsp:sp>
    <dsp:sp modelId="{7CE2F8F7-A74D-644E-827A-D8F986CF26F7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85482" y="2518481"/>
              </a:moveTo>
              <a:arcTo wR="1510529" hR="1510529" stAng="8288530" swAng="298883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D9C39-F152-D74D-B771-99DA9C36501E}">
      <dsp:nvSpPr>
        <dsp:cNvPr id="0" name=""/>
        <dsp:cNvSpPr/>
      </dsp:nvSpPr>
      <dsp:spPr>
        <a:xfrm>
          <a:off x="350350" y="1130980"/>
          <a:ext cx="1557811" cy="48975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Histoire de vie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74258" y="1154888"/>
        <a:ext cx="1509995" cy="441934"/>
      </dsp:txXfrm>
    </dsp:sp>
    <dsp:sp modelId="{0435FEF2-410A-894D-907C-C510EF9DE625}">
      <dsp:nvSpPr>
        <dsp:cNvPr id="0" name=""/>
        <dsp:cNvSpPr/>
      </dsp:nvSpPr>
      <dsp:spPr>
        <a:xfrm>
          <a:off x="1102624" y="235408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33764" y="889066"/>
              </a:moveTo>
              <a:arcTo wR="1510529" hR="1510529" stAng="12257647" swAng="160582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F7F26-F2A5-7B44-AE47-CFD0084D3AD7}">
      <dsp:nvSpPr>
        <dsp:cNvPr id="0" name=""/>
        <dsp:cNvSpPr/>
      </dsp:nvSpPr>
      <dsp:spPr>
        <a:xfrm>
          <a:off x="1628242" y="0"/>
          <a:ext cx="1827932" cy="56660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Phénotype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1655901" y="27659"/>
        <a:ext cx="1772614" cy="511289"/>
      </dsp:txXfrm>
    </dsp:sp>
    <dsp:sp modelId="{B3EC9309-9FCF-E14D-BBD7-8F5D69B43BC5}">
      <dsp:nvSpPr>
        <dsp:cNvPr id="0" name=""/>
        <dsp:cNvSpPr/>
      </dsp:nvSpPr>
      <dsp:spPr>
        <a:xfrm>
          <a:off x="1008443" y="236345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2453369" y="330380"/>
              </a:moveTo>
              <a:arcTo wR="1510529" hR="1510529" stAng="18517317" swAng="1622536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EAF71-0594-2F4F-8EB1-B2DB71DC959E}">
      <dsp:nvSpPr>
        <dsp:cNvPr id="0" name=""/>
        <dsp:cNvSpPr/>
      </dsp:nvSpPr>
      <dsp:spPr>
        <a:xfrm>
          <a:off x="3270839" y="1130980"/>
          <a:ext cx="1463227" cy="48975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Morphologie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3294747" y="1154888"/>
        <a:ext cx="1415411" cy="441934"/>
      </dsp:txXfrm>
    </dsp:sp>
    <dsp:sp modelId="{D4968B44-6689-5443-9203-1F22ADC7FF40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006503" y="1301344"/>
              </a:moveTo>
              <a:arcTo wR="1510529" hR="1510529" stAng="21122390" swAng="296235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75C4B-387E-B14E-8CA1-ED518945FB33}">
      <dsp:nvSpPr>
        <dsp:cNvPr id="0" name=""/>
        <dsp:cNvSpPr/>
      </dsp:nvSpPr>
      <dsp:spPr>
        <a:xfrm>
          <a:off x="2648064" y="2851413"/>
          <a:ext cx="1611314" cy="42653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Comportement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2668886" y="2872235"/>
        <a:ext cx="1569670" cy="384888"/>
      </dsp:txXfrm>
    </dsp:sp>
    <dsp:sp modelId="{4059B85C-DC4E-504E-A123-73A58BE1159C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972053" y="2948824"/>
              </a:moveTo>
              <a:arcTo wR="1510529" hR="1510529" stAng="4332567" swAng="2197323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EA5EE-ED11-5443-89B5-D22D4BB50EFB}">
      <dsp:nvSpPr>
        <dsp:cNvPr id="0" name=""/>
        <dsp:cNvSpPr/>
      </dsp:nvSpPr>
      <dsp:spPr>
        <a:xfrm>
          <a:off x="1050478" y="2860201"/>
          <a:ext cx="1255018" cy="408954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Physiologie</a:t>
          </a:r>
        </a:p>
      </dsp:txBody>
      <dsp:txXfrm>
        <a:off x="1070441" y="2880164"/>
        <a:ext cx="1215092" cy="369028"/>
      </dsp:txXfrm>
    </dsp:sp>
    <dsp:sp modelId="{7CE2F8F7-A74D-644E-827A-D8F986CF26F7}">
      <dsp:nvSpPr>
        <dsp:cNvPr id="0" name=""/>
        <dsp:cNvSpPr/>
      </dsp:nvSpPr>
      <dsp:spPr>
        <a:xfrm>
          <a:off x="1055325" y="332106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385482" y="2518481"/>
              </a:moveTo>
              <a:arcTo wR="1510529" hR="1510529" stAng="8288530" swAng="298883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D9C39-F152-D74D-B771-99DA9C36501E}">
      <dsp:nvSpPr>
        <dsp:cNvPr id="0" name=""/>
        <dsp:cNvSpPr/>
      </dsp:nvSpPr>
      <dsp:spPr>
        <a:xfrm>
          <a:off x="350350" y="1130980"/>
          <a:ext cx="1557811" cy="48975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1"/>
              </a:solidFill>
            </a:rPr>
            <a:t>Histoire de vie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74258" y="1154888"/>
        <a:ext cx="1509995" cy="441934"/>
      </dsp:txXfrm>
    </dsp:sp>
    <dsp:sp modelId="{0435FEF2-410A-894D-907C-C510EF9DE625}">
      <dsp:nvSpPr>
        <dsp:cNvPr id="0" name=""/>
        <dsp:cNvSpPr/>
      </dsp:nvSpPr>
      <dsp:spPr>
        <a:xfrm>
          <a:off x="1102624" y="235408"/>
          <a:ext cx="3021058" cy="3021058"/>
        </a:xfrm>
        <a:custGeom>
          <a:avLst/>
          <a:gdLst/>
          <a:ahLst/>
          <a:cxnLst/>
          <a:rect l="0" t="0" r="0" b="0"/>
          <a:pathLst>
            <a:path>
              <a:moveTo>
                <a:pt x="133764" y="889066"/>
              </a:moveTo>
              <a:arcTo wR="1510529" hR="1510529" stAng="12257647" swAng="1605825"/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1183B-F815-6545-8238-9812F3872A00}">
      <dsp:nvSpPr>
        <dsp:cNvPr id="0" name=""/>
        <dsp:cNvSpPr/>
      </dsp:nvSpPr>
      <dsp:spPr>
        <a:xfrm>
          <a:off x="5841" y="372422"/>
          <a:ext cx="1810992" cy="1810992"/>
        </a:xfrm>
        <a:prstGeom prst="ellipse">
          <a:avLst/>
        </a:prstGeom>
        <a:solidFill>
          <a:srgbClr val="0D9897">
            <a:alpha val="9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Type de reproduction</a:t>
          </a:r>
        </a:p>
      </dsp:txBody>
      <dsp:txXfrm>
        <a:off x="271055" y="637636"/>
        <a:ext cx="1280564" cy="1280564"/>
      </dsp:txXfrm>
    </dsp:sp>
    <dsp:sp modelId="{9721F8E5-9207-F342-94A7-82148A52F0BF}">
      <dsp:nvSpPr>
        <dsp:cNvPr id="0" name=""/>
        <dsp:cNvSpPr/>
      </dsp:nvSpPr>
      <dsp:spPr>
        <a:xfrm>
          <a:off x="1454635" y="372422"/>
          <a:ext cx="1810992" cy="1810992"/>
        </a:xfrm>
        <a:prstGeom prst="ellipse">
          <a:avLst/>
        </a:prstGeom>
        <a:solidFill>
          <a:srgbClr val="0C9291">
            <a:alpha val="8549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Coefficient de croissance</a:t>
          </a:r>
        </a:p>
      </dsp:txBody>
      <dsp:txXfrm>
        <a:off x="1719849" y="637636"/>
        <a:ext cx="1280564" cy="1280564"/>
      </dsp:txXfrm>
    </dsp:sp>
    <dsp:sp modelId="{9558F37A-93C3-B04D-BA33-F95DBA1A6A0A}">
      <dsp:nvSpPr>
        <dsp:cNvPr id="0" name=""/>
        <dsp:cNvSpPr/>
      </dsp:nvSpPr>
      <dsp:spPr>
        <a:xfrm>
          <a:off x="2903430" y="372422"/>
          <a:ext cx="1810992" cy="1810992"/>
        </a:xfrm>
        <a:prstGeom prst="ellipse">
          <a:avLst/>
        </a:prstGeom>
        <a:solidFill>
          <a:srgbClr val="088F8E">
            <a:alpha val="8509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Taille infinie</a:t>
          </a:r>
        </a:p>
      </dsp:txBody>
      <dsp:txXfrm>
        <a:off x="3168644" y="637636"/>
        <a:ext cx="1280564" cy="1280564"/>
      </dsp:txXfrm>
    </dsp:sp>
    <dsp:sp modelId="{11243BCD-8B48-5C40-B7CD-33FA9084F958}">
      <dsp:nvSpPr>
        <dsp:cNvPr id="0" name=""/>
        <dsp:cNvSpPr/>
      </dsp:nvSpPr>
      <dsp:spPr>
        <a:xfrm>
          <a:off x="4352224" y="372422"/>
          <a:ext cx="1810992" cy="1810992"/>
        </a:xfrm>
        <a:prstGeom prst="ellipse">
          <a:avLst/>
        </a:prstGeom>
        <a:solidFill>
          <a:srgbClr val="0C9291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Age à maturité</a:t>
          </a:r>
        </a:p>
      </dsp:txBody>
      <dsp:txXfrm>
        <a:off x="4617438" y="637636"/>
        <a:ext cx="1280564" cy="1280564"/>
      </dsp:txXfrm>
    </dsp:sp>
    <dsp:sp modelId="{852D5597-354D-BB42-826D-375E0AC451AF}">
      <dsp:nvSpPr>
        <dsp:cNvPr id="0" name=""/>
        <dsp:cNvSpPr/>
      </dsp:nvSpPr>
      <dsp:spPr>
        <a:xfrm>
          <a:off x="5801018" y="372422"/>
          <a:ext cx="1810992" cy="1810992"/>
        </a:xfrm>
        <a:prstGeom prst="ellipse">
          <a:avLst/>
        </a:prstGeom>
        <a:solidFill>
          <a:srgbClr val="0C9291">
            <a:alpha val="7960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Taille à maturité</a:t>
          </a:r>
        </a:p>
      </dsp:txBody>
      <dsp:txXfrm>
        <a:off x="6066232" y="637636"/>
        <a:ext cx="1280564" cy="1280564"/>
      </dsp:txXfrm>
    </dsp:sp>
    <dsp:sp modelId="{48467493-45A0-9742-AAA6-CC512FDC707A}">
      <dsp:nvSpPr>
        <dsp:cNvPr id="0" name=""/>
        <dsp:cNvSpPr/>
      </dsp:nvSpPr>
      <dsp:spPr>
        <a:xfrm>
          <a:off x="7249812" y="372422"/>
          <a:ext cx="1810992" cy="1810992"/>
        </a:xfrm>
        <a:prstGeom prst="ellipse">
          <a:avLst/>
        </a:prstGeom>
        <a:solidFill>
          <a:srgbClr val="FFC667">
            <a:alpha val="8431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Régime alimentaire</a:t>
          </a:r>
        </a:p>
      </dsp:txBody>
      <dsp:txXfrm>
        <a:off x="7515026" y="637636"/>
        <a:ext cx="1280564" cy="1280564"/>
      </dsp:txXfrm>
    </dsp:sp>
    <dsp:sp modelId="{DDE39059-184B-9F41-B1E0-5027F9101DEE}">
      <dsp:nvSpPr>
        <dsp:cNvPr id="0" name=""/>
        <dsp:cNvSpPr/>
      </dsp:nvSpPr>
      <dsp:spPr>
        <a:xfrm>
          <a:off x="8698606" y="372422"/>
          <a:ext cx="1810992" cy="1810992"/>
        </a:xfrm>
        <a:prstGeom prst="ellipse">
          <a:avLst/>
        </a:prstGeom>
        <a:solidFill>
          <a:srgbClr val="FFC667">
            <a:alpha val="8509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Niveau trophique</a:t>
          </a:r>
        </a:p>
      </dsp:txBody>
      <dsp:txXfrm>
        <a:off x="8963820" y="637636"/>
        <a:ext cx="1280564" cy="1280564"/>
      </dsp:txXfrm>
    </dsp:sp>
    <dsp:sp modelId="{7414B88A-C2FE-2A4E-8E07-0E0F328247A7}">
      <dsp:nvSpPr>
        <dsp:cNvPr id="0" name=""/>
        <dsp:cNvSpPr/>
      </dsp:nvSpPr>
      <dsp:spPr>
        <a:xfrm>
          <a:off x="10147400" y="372422"/>
          <a:ext cx="1810992" cy="1810992"/>
        </a:xfrm>
        <a:prstGeom prst="ellipse">
          <a:avLst/>
        </a:prstGeom>
        <a:solidFill>
          <a:srgbClr val="C778B6">
            <a:alpha val="8549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665" tIns="20320" rIns="99665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Habitat</a:t>
          </a:r>
        </a:p>
      </dsp:txBody>
      <dsp:txXfrm>
        <a:off x="10412614" y="637636"/>
        <a:ext cx="1280564" cy="1280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0C55-1919-F340-8F9E-3520E3E1DE30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69301-02B7-0A47-B8C6-72A3247071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79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70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886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76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82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40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305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92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300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384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53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06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539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649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69301-02B7-0A47-B8C6-72A3247071D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5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25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22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8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36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36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C47-5BB6-E545-AFF1-4A03302947D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43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8F7BB-44E6-014C-97A8-1BBA3139C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B40DAB-DD30-8443-A77B-E4D57DAAE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286976-2E90-C64C-B5FB-B25264DA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E934E3-5CCB-2A45-B415-5866FE93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2E571-8BDE-9944-8A4A-E4791FCF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28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2D455-3C40-FA42-9C23-02FD8E7E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F09894-AA00-DA47-BD64-0A256012D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A7DF5-3248-EA4E-AF16-BF3F2413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8FB05C-ED80-8444-AAD2-AA6A1A0A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F36A4-10C3-3243-BE32-9CFDC417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B9EC2DF-0D3F-D448-8E62-F0D655D53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24CA88-B179-D34B-98BE-C5786C959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404C47-0AFC-8D48-B47B-E4C53FAA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232E4-4AC9-634E-9F4E-BB8EDB30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DBA44E-C96F-D74D-84CF-2838E99A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4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17393-D05D-1C46-82AB-53CC2EFE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2D3B4A-057E-9C4F-AEAD-A4982524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CC5794-B3DB-AA48-9DAE-A0721F94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DDDE-55A5-CE49-AC9A-F821A85C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1F9073-F47A-C44B-8066-0AB49185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41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D73F9-83AF-B946-BF43-5F1B0379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B81598-9A10-F440-89C9-412D0C47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A49051-B1A2-3548-828F-82177252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F2636-DE58-DC4E-862F-24AAB614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DA09FE-4C90-174F-8ACC-CD342FDF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64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D7B8D-A6A6-8D46-A83A-BFA518D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C7198-50D4-B340-B26D-92DDC6B52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0C05B2-D499-F94A-8285-D8837E43C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AD4E9F-2B43-F74A-BBD2-44851E24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55AEC9-0C7B-214F-8A7C-B2D96056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F98020-D851-A347-B50A-2D3BFCA5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44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D706C-3B7C-5149-B8DE-156FD45F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CF04DC-E952-2A4E-B8C6-06E3AA97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602915-8EB5-B04E-B5A0-ACE5E0999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6D2304-B7DD-F744-9CE7-5D2BEB4C1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19F7E6-FCBB-B945-973B-15210FA57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0D3DE1-9C34-2340-9489-5E655753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A7F69F-BC40-674D-B11C-F07BB937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4A3CEF-86F7-824D-BB20-3F9B9BC3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8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AA1AD-97C0-7545-82EF-58EF8084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E7DE89-81A0-9E4C-9A82-6E3473CE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465019-2CB1-F943-940A-085631F6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2469E2-42CD-224B-8206-7D20171F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15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39B45A7-A3B6-8747-8B3E-8CBF1BE4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1DA45E-EB82-6748-9CE5-75976E52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8EC2BA-FD0F-964C-822F-E1AD930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94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C39A3-FDA3-284C-A3FD-C4CFA623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87539-B5D5-AE44-ABB7-F66AF59B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F9A7EE-9881-4A47-A560-5AFCF1DE7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FECC36-8D9A-CD42-A927-3AFA386D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803ABC-51A9-3E4A-831C-7D8432A3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6A2981-3ADD-554B-A859-6E1BFF13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73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8DBF2-03FB-BF4B-BBEF-1E7111F4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66B8D6-0905-A243-AFC7-CE0DAC450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C7FD7-E0DE-D243-9777-38E55AE8E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13963D-1EA5-2248-BA32-0CBAFAD9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19FE9-DD4F-6444-8906-841A8CA1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33DCAC-CBC8-5443-8971-A97877E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68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FD8736-E96B-A64B-8B0A-72B0F4B2F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AF82F4-DE68-2544-A7DB-F763D0901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B1BF2E-59D8-7949-89B3-1D9EFA7EC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9F295-1857-1B46-9EF0-8EF7C093D713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CFB2E5-C9CA-B943-AE80-2EE0C83CD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495440-0ABE-C54A-B825-A1B3B20C9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8EC00-DD1D-154C-8468-853D3BAC9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14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4.png"/><Relationship Id="rId2" Type="http://schemas.openxmlformats.org/officeDocument/2006/relationships/image" Target="../media/image28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emf"/><Relationship Id="rId7" Type="http://schemas.openxmlformats.org/officeDocument/2006/relationships/image" Target="../media/image45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tif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11" Type="http://schemas.openxmlformats.org/officeDocument/2006/relationships/image" Target="../media/image13.png"/><Relationship Id="rId5" Type="http://schemas.openxmlformats.org/officeDocument/2006/relationships/image" Target="../media/image59.tiff"/><Relationship Id="rId10" Type="http://schemas.openxmlformats.org/officeDocument/2006/relationships/image" Target="../media/image1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tif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11" Type="http://schemas.openxmlformats.org/officeDocument/2006/relationships/image" Target="../media/image13.png"/><Relationship Id="rId5" Type="http://schemas.openxmlformats.org/officeDocument/2006/relationships/image" Target="../media/image59.tiff"/><Relationship Id="rId10" Type="http://schemas.openxmlformats.org/officeDocument/2006/relationships/image" Target="../media/image1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22.jpe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>
            <a:extLst>
              <a:ext uri="{FF2B5EF4-FFF2-40B4-BE49-F238E27FC236}">
                <a16:creationId xmlns:a16="http://schemas.microsoft.com/office/drawing/2014/main" id="{9C659681-D433-3042-AF3B-DDB991826D28}"/>
              </a:ext>
            </a:extLst>
          </p:cNvPr>
          <p:cNvSpPr/>
          <p:nvPr/>
        </p:nvSpPr>
        <p:spPr>
          <a:xfrm>
            <a:off x="1086711" y="2493201"/>
            <a:ext cx="10010897" cy="115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B4C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1086711" y="2556833"/>
            <a:ext cx="10010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4D91"/>
                </a:solidFill>
              </a:rPr>
              <a:t>Impacts du changement climatique sur la diversité fonctionnelle des communautés de poissons dans les eaux marines européennes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5067A1-91AB-EA44-9CFD-60F2144B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" y="5835216"/>
            <a:ext cx="3913909" cy="6761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E88DDC-5717-6A46-BFD1-8ADADD6C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69" y="5509689"/>
            <a:ext cx="1739900" cy="1155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576A0EC-2CC7-974B-9DDF-4D0C226F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069" y="5530773"/>
            <a:ext cx="2340429" cy="148936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5F0F9B9-8F9A-C846-9898-CEFF03FBA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72" y="5480300"/>
            <a:ext cx="3145097" cy="116553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6A72573-4B82-514D-9ED4-ACDCC572D9F9}"/>
              </a:ext>
            </a:extLst>
          </p:cNvPr>
          <p:cNvSpPr txBox="1"/>
          <p:nvPr/>
        </p:nvSpPr>
        <p:spPr>
          <a:xfrm>
            <a:off x="3064691" y="767713"/>
            <a:ext cx="605494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cs typeface="Times New Roman" panose="02020603050405020304" pitchFamily="18" charset="0"/>
              </a:rPr>
              <a:t>AIX-MARSEILLE UNIVERSITÉ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MASTER SCIENCES DE LA MER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Parcours Océanographie Biologique et Écologie Marine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F48922-5549-5D4B-B181-50A004C42459}"/>
              </a:ext>
            </a:extLst>
          </p:cNvPr>
          <p:cNvSpPr/>
          <p:nvPr/>
        </p:nvSpPr>
        <p:spPr>
          <a:xfrm>
            <a:off x="1597349" y="4843205"/>
            <a:ext cx="8989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 err="1">
                <a:latin typeface="NimbusRomNo9L"/>
              </a:rPr>
              <a:t>Étude</a:t>
            </a:r>
            <a:r>
              <a:rPr lang="fr-FR" i="1" dirty="0">
                <a:latin typeface="NimbusRomNo9L"/>
              </a:rPr>
              <a:t> </a:t>
            </a:r>
            <a:r>
              <a:rPr lang="fr-FR" i="1" dirty="0" err="1">
                <a:latin typeface="NimbusRomNo9L"/>
              </a:rPr>
              <a:t>réalisée</a:t>
            </a:r>
            <a:r>
              <a:rPr lang="fr-FR" i="1" dirty="0">
                <a:latin typeface="NimbusRomNo9L"/>
              </a:rPr>
              <a:t> au sein du Centre de </a:t>
            </a:r>
            <a:r>
              <a:rPr lang="fr-FR" i="1" dirty="0" err="1">
                <a:latin typeface="NimbusRomNo9L"/>
              </a:rPr>
              <a:t>synthèse</a:t>
            </a:r>
            <a:r>
              <a:rPr lang="fr-FR" i="1" dirty="0">
                <a:latin typeface="NimbusRomNo9L"/>
              </a:rPr>
              <a:t> et d’analyse sur la </a:t>
            </a:r>
            <a:r>
              <a:rPr lang="fr-FR" i="1" dirty="0" err="1">
                <a:latin typeface="NimbusRomNo9L"/>
              </a:rPr>
              <a:t>biodiversite</a:t>
            </a:r>
            <a:r>
              <a:rPr lang="fr-FR" i="1" dirty="0">
                <a:latin typeface="NimbusRomNo9L"/>
              </a:rPr>
              <a:t>́ (CESAB) </a:t>
            </a:r>
          </a:p>
          <a:p>
            <a:pPr algn="ctr"/>
            <a:r>
              <a:rPr lang="fr-FR" i="1" dirty="0">
                <a:latin typeface="NimbusRomNo9L"/>
              </a:rPr>
              <a:t>Sous la direction de Aurore Receveur (Post-doc CESAB) et Arnaud Auber (Chercheur IFREMER)</a:t>
            </a:r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75A658B-75F0-234D-A489-9849A75BFC44}"/>
              </a:ext>
            </a:extLst>
          </p:cNvPr>
          <p:cNvSpPr txBox="1"/>
          <p:nvPr/>
        </p:nvSpPr>
        <p:spPr>
          <a:xfrm>
            <a:off x="4397914" y="3816028"/>
            <a:ext cx="3388492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/>
              <a:t>Année universitaire 2022-2023</a:t>
            </a:r>
          </a:p>
          <a:p>
            <a:pPr algn="ctr">
              <a:lnSpc>
                <a:spcPct val="150000"/>
              </a:lnSpc>
            </a:pPr>
            <a:r>
              <a:rPr lang="fr-FR" sz="2000" i="1" dirty="0"/>
              <a:t>Etienne Fort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B48E48-A97B-794F-933A-080FB5DE5E57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81F64-35F4-144E-A83F-0A098F85295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D54B69C-094D-3544-AC31-1DBAF24ED74B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5FC04F9-984F-6C48-8726-A148A396C9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79C6F7F-26B0-1744-8AE5-5E23E399B4A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4FAF1F2A-1980-9B48-987D-4FAE1155D9C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E80035B-2B41-1A41-8EE7-2DEC54970E2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61A5EA9D-ACCB-144C-9296-D011B688848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429EA7E-14C5-1B4B-A735-12E0404588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6ECE74F-98D9-CD4B-9E70-62796CC5D2D3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67793FE-E006-9647-9FA6-C85077300C36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FDB9F4C-EF95-F04E-9609-0DE9D5FFCC93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1440A8B-B74B-644D-BE46-2AAA0DF2F9F9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A3684FA-BC41-AE48-A303-E1D3CB8018D3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6201AA1-5C19-2647-B96A-DAA8C7E9A33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959BD48-FFE3-4F49-8B6B-82B4B571CFEF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AA7EC87-9E31-C94B-B595-65AFFE080546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0199F2A-747E-2C4C-A857-79C096B4EF77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CBB6E79-1733-7645-9820-46B64DD7634D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903CF8D-C3FA-EE4A-A54B-F21F00AC8B2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FE9F861C-A6ED-D945-98C9-0F6C490A25C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E8D68B6-EA6C-F846-86FD-A928C94D057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2018BAA-95C3-364A-B9E2-5DB68FC5D63F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2DDDCBE-9589-0F4E-8066-499F810B8F08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E545D5B5-B994-4741-AA87-9D1FC4EE7C47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07F6E42-D6A7-4048-A41C-B5D07BD5C0E8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13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FCCD5A28-D07D-6F48-9CFC-FB291F83E5F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Variables environnementales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5EA58-8D45-084A-B476-92BC3989951D}"/>
              </a:ext>
            </a:extLst>
          </p:cNvPr>
          <p:cNvSpPr/>
          <p:nvPr/>
        </p:nvSpPr>
        <p:spPr>
          <a:xfrm>
            <a:off x="227766" y="1644439"/>
            <a:ext cx="7942430" cy="4327058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Pour </a:t>
            </a:r>
            <a:r>
              <a:rPr lang="en-US" b="1" dirty="0" err="1">
                <a:solidFill>
                  <a:schemeClr val="tx1"/>
                </a:solidFill>
              </a:rPr>
              <a:t>chaque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espèce</a:t>
            </a:r>
            <a:r>
              <a:rPr lang="en-US" b="1" dirty="0">
                <a:solidFill>
                  <a:schemeClr val="tx1"/>
                </a:solidFill>
              </a:rPr>
              <a:t> et </a:t>
            </a:r>
            <a:r>
              <a:rPr lang="en-US" b="1" dirty="0" err="1">
                <a:solidFill>
                  <a:schemeClr val="tx1"/>
                </a:solidFill>
              </a:rPr>
              <a:t>jeu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données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endParaRPr lang="en-US" sz="10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solidFill>
                  <a:srgbClr val="0065B8"/>
                </a:solidFill>
              </a:rPr>
              <a:t>7 variables </a:t>
            </a:r>
            <a:r>
              <a:rPr lang="en-US" sz="2000" dirty="0" err="1">
                <a:solidFill>
                  <a:srgbClr val="0065B8"/>
                </a:solidFill>
              </a:rPr>
              <a:t>environnementales</a:t>
            </a:r>
            <a:r>
              <a:rPr lang="en-US" sz="2000" dirty="0">
                <a:solidFill>
                  <a:srgbClr val="0065B8"/>
                </a:solidFill>
              </a:rPr>
              <a:t> (</a:t>
            </a:r>
            <a:r>
              <a:rPr lang="en-US" sz="2000" dirty="0" err="1">
                <a:solidFill>
                  <a:srgbClr val="0065B8"/>
                </a:solidFill>
              </a:rPr>
              <a:t>climatologie</a:t>
            </a:r>
            <a:r>
              <a:rPr lang="en-US" sz="2000" dirty="0">
                <a:solidFill>
                  <a:srgbClr val="0065B8"/>
                </a:solidFill>
              </a:rPr>
              <a:t> de 1990-2020)</a:t>
            </a:r>
          </a:p>
          <a:p>
            <a:pPr>
              <a:spcAft>
                <a:spcPts val="60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spcAft>
                <a:spcPts val="30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Température</a:t>
            </a:r>
            <a:r>
              <a:rPr lang="en-US" sz="2000" dirty="0">
                <a:solidFill>
                  <a:schemeClr val="tx1"/>
                </a:solidFill>
              </a:rPr>
              <a:t> de surface et de fond </a:t>
            </a:r>
          </a:p>
          <a:p>
            <a:pPr marL="609585" lvl="1">
              <a:spcAft>
                <a:spcPts val="30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Courants de surface et de fond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Profondeur</a:t>
            </a:r>
            <a:r>
              <a:rPr lang="en-US" sz="2000" dirty="0">
                <a:solidFill>
                  <a:schemeClr val="tx1"/>
                </a:solidFill>
              </a:rPr>
              <a:t> de la </a:t>
            </a:r>
            <a:r>
              <a:rPr lang="en-US" sz="2000" dirty="0" err="1">
                <a:solidFill>
                  <a:schemeClr val="tx1"/>
                </a:solidFill>
              </a:rPr>
              <a:t>couche</a:t>
            </a:r>
            <a:r>
              <a:rPr lang="en-US" sz="2000" dirty="0">
                <a:solidFill>
                  <a:schemeClr val="tx1"/>
                </a:solidFill>
              </a:rPr>
              <a:t> de mélange 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Chlorophylle</a:t>
            </a:r>
            <a:r>
              <a:rPr lang="en-US" sz="2000" dirty="0">
                <a:solidFill>
                  <a:schemeClr val="tx1"/>
                </a:solidFill>
              </a:rPr>
              <a:t> de surface 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Oxygène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dissous</a:t>
            </a:r>
            <a:r>
              <a:rPr lang="en-US" sz="2000" dirty="0">
                <a:solidFill>
                  <a:schemeClr val="tx1"/>
                </a:solidFill>
              </a:rPr>
              <a:t> de fond </a:t>
            </a:r>
          </a:p>
          <a:p>
            <a:pPr lvl="1"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1" name="Image 20" descr="C:\aurore\maestro\7-figures\data-report\13maps_env1.jpeg">
            <a:extLst>
              <a:ext uri="{FF2B5EF4-FFF2-40B4-BE49-F238E27FC236}">
                <a16:creationId xmlns:a16="http://schemas.microsoft.com/office/drawing/2014/main" id="{4061DF80-19EF-8549-8C11-9CAC4DB7537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6" t="7425" r="32710" b="48483"/>
          <a:stretch/>
        </p:blipFill>
        <p:spPr bwMode="auto">
          <a:xfrm>
            <a:off x="8672801" y="1902907"/>
            <a:ext cx="34056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 descr="C:\aurore\maestro\7-figures\data-report\14maps_env2.jpeg">
            <a:extLst>
              <a:ext uri="{FF2B5EF4-FFF2-40B4-BE49-F238E27FC236}">
                <a16:creationId xmlns:a16="http://schemas.microsoft.com/office/drawing/2014/main" id="{AAB29013-80B3-9045-8A12-822D1D4C46A4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r="66755" b="51158"/>
          <a:stretch/>
        </p:blipFill>
        <p:spPr bwMode="auto">
          <a:xfrm>
            <a:off x="6471338" y="3131144"/>
            <a:ext cx="34056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 16" descr="C:\aurore\maestro\7-figures\data-report\13maps_env1.jpeg">
            <a:extLst>
              <a:ext uri="{FF2B5EF4-FFF2-40B4-BE49-F238E27FC236}">
                <a16:creationId xmlns:a16="http://schemas.microsoft.com/office/drawing/2014/main" id="{6DD5B85E-E338-3243-AD53-BE1CE494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8" t="7583" b="50970"/>
          <a:stretch/>
        </p:blipFill>
        <p:spPr bwMode="auto">
          <a:xfrm>
            <a:off x="4346256" y="4428544"/>
            <a:ext cx="3403944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D008EE8-B70D-A241-BDDC-EE3791D88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31" y="2727240"/>
            <a:ext cx="530980" cy="5309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60E48C-B361-2647-A135-16774F51D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69" y="3454931"/>
            <a:ext cx="398304" cy="3983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44BC4E-686E-8A46-82D3-F4F78146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44" y="4092844"/>
            <a:ext cx="388063" cy="3880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60A10CE-C0D9-8144-88E1-40D320922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855" y="5293806"/>
            <a:ext cx="480418" cy="48041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D7453EA-33F9-4D42-91DD-1BF9A3F5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092" y="4669229"/>
            <a:ext cx="483785" cy="483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A5B1C76-9381-624B-8A39-1204C042C18C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A32E97-6023-4C4C-9DC3-18945EDCECF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55FD56-EDDE-EF43-A310-A4470B0016A1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732E0C6-4DA8-6F44-8E4B-1F33F8B45E45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B141076-4AF1-0A46-9A90-1120964652F4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BDCECEE-111C-A249-87EB-D1BC3964D33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35B38B1-034A-864C-9F49-A9E3F6E5048F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1D39A7CB-6D48-7343-B233-40D95EB13017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721867-8EA5-6746-BCD7-513975F24B1D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17F71E2-2F82-5740-A253-874FB7CADFEC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D1DCF48-47DB-2149-A851-64403712BCFF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966BADB-2A6E-B64E-87F0-D8037D0CF9FC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FC6A230-3D8C-2547-ACCD-1F7F816C80A0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05AB0DF-F28E-694A-9B4C-F0045D78861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BAC28D3-DF7E-F047-AF17-25EF643F2B4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FA6A216-7150-B740-B766-9E117DADD6E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3F220E3-4479-604C-8DEF-72707A2C3E8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9B6F3E95-D2FB-804F-8DC6-A394B95FD9A7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719CD273-1913-B648-93B7-18D1A9D9FFB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04B2B48-7BE7-174B-8495-2CE1C04DB2D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9E030AAC-1203-4546-B109-975FA031033A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265D47E-6B94-4840-84B5-E8F9B56BA4D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CE2499DE-18C2-C442-A8FF-DAD856DEDD4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92D516B-2F4B-BE42-9919-884C1018DD8C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E7AAEFBD-F022-E34E-97ED-69C7D126BBE0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FAB1320D-E70A-5B4E-A8EA-F61A45AD420A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9F7CA159-2E2A-CA40-AA8B-412F7207735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67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0759AA3-E9B3-4B4E-822A-23B7B7944663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statistiques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EBC603C-17AB-5E49-9757-9BED70F31532}"/>
              </a:ext>
            </a:extLst>
          </p:cNvPr>
          <p:cNvGrpSpPr/>
          <p:nvPr/>
        </p:nvGrpSpPr>
        <p:grpSpPr>
          <a:xfrm>
            <a:off x="204835" y="2307563"/>
            <a:ext cx="4392549" cy="1015663"/>
            <a:chOff x="204835" y="1987446"/>
            <a:chExt cx="4392549" cy="1015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5669CB-65EE-214A-8EFF-18AF79A3F87D}"/>
                </a:ext>
              </a:extLst>
            </p:cNvPr>
            <p:cNvSpPr/>
            <p:nvPr/>
          </p:nvSpPr>
          <p:spPr>
            <a:xfrm>
              <a:off x="204835" y="1987446"/>
              <a:ext cx="43925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5 </a:t>
              </a:r>
              <a:r>
                <a:rPr lang="en-US" sz="2000" b="1" dirty="0" err="1"/>
                <a:t>modèles</a:t>
              </a:r>
              <a:r>
                <a:rPr lang="en-US" sz="2000" b="1" dirty="0"/>
                <a:t> </a:t>
              </a:r>
              <a:r>
                <a:rPr lang="en-US" sz="2000" b="1" dirty="0" err="1"/>
                <a:t>statistiques</a:t>
              </a:r>
              <a:r>
                <a:rPr lang="en-US" sz="2000" b="1" dirty="0"/>
                <a:t> :</a:t>
              </a:r>
            </a:p>
            <a:p>
              <a:r>
                <a:rPr lang="en-US" sz="2000" dirty="0" err="1">
                  <a:solidFill>
                    <a:srgbClr val="0065B8"/>
                  </a:solidFill>
                </a:rPr>
                <a:t>Régression</a:t>
              </a:r>
              <a:r>
                <a:rPr lang="en-US" sz="2000" dirty="0">
                  <a:solidFill>
                    <a:srgbClr val="0065B8"/>
                  </a:solidFill>
                </a:rPr>
                <a:t>           </a:t>
              </a:r>
              <a:r>
                <a:rPr lang="en-US" sz="2000" dirty="0"/>
                <a:t>GLM, GAM</a:t>
              </a:r>
            </a:p>
            <a:p>
              <a:r>
                <a:rPr lang="en-US" sz="2000" dirty="0">
                  <a:solidFill>
                    <a:srgbClr val="0065B8"/>
                  </a:solidFill>
                </a:rPr>
                <a:t>Machine learning           </a:t>
              </a:r>
              <a:r>
                <a:rPr lang="en-US" sz="2000" dirty="0"/>
                <a:t>RF, </a:t>
              </a:r>
              <a:r>
                <a:rPr lang="en-US" sz="2000" dirty="0" err="1"/>
                <a:t>XGBoost</a:t>
              </a:r>
              <a:r>
                <a:rPr lang="en-US" sz="2000" dirty="0"/>
                <a:t>, BRT</a:t>
              </a:r>
              <a:endParaRPr lang="fr-FR" sz="2000" dirty="0"/>
            </a:p>
          </p:txBody>
        </p:sp>
        <p:cxnSp>
          <p:nvCxnSpPr>
            <p:cNvPr id="16" name="Straight Arrow Connector 53">
              <a:extLst>
                <a:ext uri="{FF2B5EF4-FFF2-40B4-BE49-F238E27FC236}">
                  <a16:creationId xmlns:a16="http://schemas.microsoft.com/office/drawing/2014/main" id="{895193BC-DE4D-FC48-929B-DECADEC9B13C}"/>
                </a:ext>
              </a:extLst>
            </p:cNvPr>
            <p:cNvCxnSpPr>
              <a:cxnSpLocks/>
            </p:cNvCxnSpPr>
            <p:nvPr/>
          </p:nvCxnSpPr>
          <p:spPr>
            <a:xfrm>
              <a:off x="1493122" y="248939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3">
              <a:extLst>
                <a:ext uri="{FF2B5EF4-FFF2-40B4-BE49-F238E27FC236}">
                  <a16:creationId xmlns:a16="http://schemas.microsoft.com/office/drawing/2014/main" id="{1BA60189-9D71-1646-9805-405BA13C5212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28" y="280122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B174D45-E6E6-E442-9C42-272F1D761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65778"/>
          <a:stretch/>
        </p:blipFill>
        <p:spPr>
          <a:xfrm>
            <a:off x="4578864" y="1062649"/>
            <a:ext cx="1428730" cy="150989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AFBB68-23DA-C841-AD2C-B233D08FDC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9" t="11806" r="1222" b="5695"/>
          <a:stretch/>
        </p:blipFill>
        <p:spPr>
          <a:xfrm>
            <a:off x="5633425" y="1233973"/>
            <a:ext cx="1430497" cy="15793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108A57-FAC6-0A4B-A187-48B0401D9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15" y="1476664"/>
            <a:ext cx="2378303" cy="15080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223870-DC78-8945-9599-6D9DADA88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448" y="2015980"/>
            <a:ext cx="2493363" cy="13746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6EEB11-51D0-C843-92A3-66DC024E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049" y="2389412"/>
            <a:ext cx="1887053" cy="157137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A6D0FDE-2C08-CA4B-92C0-37389727931E}"/>
              </a:ext>
            </a:extLst>
          </p:cNvPr>
          <p:cNvSpPr/>
          <p:nvPr/>
        </p:nvSpPr>
        <p:spPr>
          <a:xfrm>
            <a:off x="211118" y="1842280"/>
            <a:ext cx="402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r>
              <a:rPr lang="en-US" b="1" dirty="0"/>
              <a:t> et </a:t>
            </a:r>
            <a:r>
              <a:rPr lang="en-US" b="1" dirty="0" err="1"/>
              <a:t>jeu</a:t>
            </a:r>
            <a:r>
              <a:rPr lang="en-US" b="1" dirty="0"/>
              <a:t> de </a:t>
            </a:r>
            <a:r>
              <a:rPr lang="en-US" b="1" dirty="0" err="1"/>
              <a:t>données</a:t>
            </a:r>
            <a:r>
              <a:rPr lang="en-US" b="1" dirty="0"/>
              <a:t> 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4AEBAC-65D9-9D49-8C99-AFF39C9D7292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AAFF25E-0B39-854E-A480-E9464ADA403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261EA5-31A0-424C-AD37-1628D677C5F4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34F17E3-516F-2A4F-BD7D-DC81B4D0E08B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7C3B9D-3662-DC4C-A0DF-569024534D7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1FA98B94-E312-BE4F-BE06-2925D60F9AA1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F026DD02-539A-304E-BBF8-A533174B03C6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AB04E50F-A640-3149-BE4F-D9878E59CE3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290E3E4-8266-6346-AB2F-8DB8F1407D7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F73C3613-3712-E54E-B485-14000522D9A9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E9C7807C-37F2-DB42-8B9B-4CBB02E40A0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1BE9E513-AC88-A34E-A934-193D071E5B4E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470A283-820B-D940-8647-24D566669DF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E7B5E65-B353-BB4B-8826-10EEBE03D64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EC444FFB-BBC3-7848-9F68-437748C9F479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E300772-BA7F-354A-A73B-B90B237FC83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EAB69F88-D0F8-9C42-9997-3BB2D9E685D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A97F02C-226B-414B-8D62-213D508F433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D966371-DAD8-A74B-BC39-345375ED8174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B1380DAB-C10E-F544-A440-19346C0E071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8EBCE60E-3DC0-BE42-9907-791EBBC778B1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4A51DFCF-E147-4849-ACCA-F30B32C4478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3C17BA5-6AFC-F64F-AC36-FCFAE2BEC83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2399E3D-297B-9946-BAB6-E7C25A4FFFB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2D261640-6BAB-5249-855F-D69DCA10545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77808784-318F-CA48-A8FA-8B8BD1717C56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94878D55-98F7-5D4D-A0F3-B20523FC83C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8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0759AA3-E9B3-4B4E-822A-23B7B7944663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statistiques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EBC603C-17AB-5E49-9757-9BED70F31532}"/>
              </a:ext>
            </a:extLst>
          </p:cNvPr>
          <p:cNvGrpSpPr/>
          <p:nvPr/>
        </p:nvGrpSpPr>
        <p:grpSpPr>
          <a:xfrm>
            <a:off x="204835" y="2307563"/>
            <a:ext cx="4392549" cy="1015663"/>
            <a:chOff x="204835" y="1987446"/>
            <a:chExt cx="4392549" cy="1015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5669CB-65EE-214A-8EFF-18AF79A3F87D}"/>
                </a:ext>
              </a:extLst>
            </p:cNvPr>
            <p:cNvSpPr/>
            <p:nvPr/>
          </p:nvSpPr>
          <p:spPr>
            <a:xfrm>
              <a:off x="204835" y="1987446"/>
              <a:ext cx="43925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5 </a:t>
              </a:r>
              <a:r>
                <a:rPr lang="en-US" sz="2000" b="1" dirty="0" err="1"/>
                <a:t>modèles</a:t>
              </a:r>
              <a:r>
                <a:rPr lang="en-US" sz="2000" b="1" dirty="0"/>
                <a:t> </a:t>
              </a:r>
              <a:r>
                <a:rPr lang="en-US" sz="2000" b="1" dirty="0" err="1"/>
                <a:t>statistiques</a:t>
              </a:r>
              <a:r>
                <a:rPr lang="en-US" sz="2000" b="1" dirty="0"/>
                <a:t> :</a:t>
              </a:r>
            </a:p>
            <a:p>
              <a:r>
                <a:rPr lang="en-US" sz="2000" dirty="0" err="1">
                  <a:solidFill>
                    <a:srgbClr val="0065B8"/>
                  </a:solidFill>
                </a:rPr>
                <a:t>Régression</a:t>
              </a:r>
              <a:r>
                <a:rPr lang="en-US" sz="2000" dirty="0">
                  <a:solidFill>
                    <a:srgbClr val="0065B8"/>
                  </a:solidFill>
                </a:rPr>
                <a:t>           </a:t>
              </a:r>
              <a:r>
                <a:rPr lang="en-US" sz="2000" dirty="0"/>
                <a:t>GLM, GAM</a:t>
              </a:r>
            </a:p>
            <a:p>
              <a:r>
                <a:rPr lang="en-US" sz="2000" dirty="0">
                  <a:solidFill>
                    <a:srgbClr val="0065B8"/>
                  </a:solidFill>
                </a:rPr>
                <a:t>Machine learning           </a:t>
              </a:r>
              <a:r>
                <a:rPr lang="en-US" sz="2000" dirty="0"/>
                <a:t>RF, </a:t>
              </a:r>
              <a:r>
                <a:rPr lang="en-US" sz="2000" dirty="0" err="1"/>
                <a:t>XGBoost</a:t>
              </a:r>
              <a:r>
                <a:rPr lang="en-US" sz="2000" dirty="0"/>
                <a:t>, BRT</a:t>
              </a:r>
              <a:endParaRPr lang="fr-FR" sz="2000" dirty="0"/>
            </a:p>
          </p:txBody>
        </p:sp>
        <p:cxnSp>
          <p:nvCxnSpPr>
            <p:cNvPr id="16" name="Straight Arrow Connector 53">
              <a:extLst>
                <a:ext uri="{FF2B5EF4-FFF2-40B4-BE49-F238E27FC236}">
                  <a16:creationId xmlns:a16="http://schemas.microsoft.com/office/drawing/2014/main" id="{895193BC-DE4D-FC48-929B-DECADEC9B13C}"/>
                </a:ext>
              </a:extLst>
            </p:cNvPr>
            <p:cNvCxnSpPr>
              <a:cxnSpLocks/>
            </p:cNvCxnSpPr>
            <p:nvPr/>
          </p:nvCxnSpPr>
          <p:spPr>
            <a:xfrm>
              <a:off x="1493122" y="248939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3">
              <a:extLst>
                <a:ext uri="{FF2B5EF4-FFF2-40B4-BE49-F238E27FC236}">
                  <a16:creationId xmlns:a16="http://schemas.microsoft.com/office/drawing/2014/main" id="{1BA60189-9D71-1646-9805-405BA13C5212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28" y="280122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B174D45-E6E6-E442-9C42-272F1D761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65778"/>
          <a:stretch/>
        </p:blipFill>
        <p:spPr>
          <a:xfrm>
            <a:off x="4578864" y="1062649"/>
            <a:ext cx="1428730" cy="150989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AFBB68-23DA-C841-AD2C-B233D08FDC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9" t="11806" r="1222" b="5695"/>
          <a:stretch/>
        </p:blipFill>
        <p:spPr>
          <a:xfrm>
            <a:off x="5633425" y="1233973"/>
            <a:ext cx="1430497" cy="15793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108A57-FAC6-0A4B-A187-48B0401D9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15" y="1476664"/>
            <a:ext cx="2378303" cy="15080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223870-DC78-8945-9599-6D9DADA88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448" y="2015980"/>
            <a:ext cx="2493363" cy="13746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6EEB11-51D0-C843-92A3-66DC024E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049" y="2389412"/>
            <a:ext cx="1887053" cy="1571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1C5691D-F460-4649-A630-9F81FBF35868}"/>
              </a:ext>
            </a:extLst>
          </p:cNvPr>
          <p:cNvSpPr/>
          <p:nvPr/>
        </p:nvSpPr>
        <p:spPr>
          <a:xfrm>
            <a:off x="227766" y="3825171"/>
            <a:ext cx="6659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Évaluation</a:t>
            </a:r>
            <a:r>
              <a:rPr lang="en-US" sz="2000" b="1" dirty="0"/>
              <a:t> des </a:t>
            </a:r>
            <a:r>
              <a:rPr lang="en-US" sz="2000" b="1" dirty="0" err="1"/>
              <a:t>modèles</a:t>
            </a:r>
            <a:r>
              <a:rPr lang="en-US" sz="2000" b="1" dirty="0"/>
              <a:t> :</a:t>
            </a:r>
          </a:p>
          <a:p>
            <a:r>
              <a:rPr lang="en-US" sz="2000" dirty="0"/>
              <a:t>Quadruple </a:t>
            </a:r>
            <a:r>
              <a:rPr lang="en-US" sz="2000" dirty="0">
                <a:solidFill>
                  <a:srgbClr val="0065B8"/>
                </a:solidFill>
              </a:rPr>
              <a:t>validation </a:t>
            </a:r>
            <a:r>
              <a:rPr lang="en-US" sz="2000" dirty="0" err="1">
                <a:solidFill>
                  <a:srgbClr val="0065B8"/>
                </a:solidFill>
              </a:rPr>
              <a:t>croisée</a:t>
            </a:r>
            <a:r>
              <a:rPr lang="en-US" sz="2000" dirty="0">
                <a:solidFill>
                  <a:srgbClr val="0065B8"/>
                </a:solidFill>
              </a:rPr>
              <a:t> </a:t>
            </a:r>
            <a:r>
              <a:rPr lang="en-US" sz="2000" dirty="0" err="1">
                <a:solidFill>
                  <a:srgbClr val="0065B8"/>
                </a:solidFill>
              </a:rPr>
              <a:t>aléatoire</a:t>
            </a:r>
            <a:r>
              <a:rPr lang="en-US" sz="2000" dirty="0"/>
              <a:t> (4-fold cross validation)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638CEE4-A7DB-A549-BEA6-96D15F608B04}"/>
              </a:ext>
            </a:extLst>
          </p:cNvPr>
          <p:cNvGrpSpPr/>
          <p:nvPr/>
        </p:nvGrpSpPr>
        <p:grpSpPr>
          <a:xfrm>
            <a:off x="204835" y="4623147"/>
            <a:ext cx="5047413" cy="1754824"/>
            <a:chOff x="604484" y="4391072"/>
            <a:chExt cx="5047413" cy="175482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C548CBE-FD7B-2D40-839C-6097F6A08084}"/>
                </a:ext>
              </a:extLst>
            </p:cNvPr>
            <p:cNvGrpSpPr/>
            <p:nvPr/>
          </p:nvGrpSpPr>
          <p:grpSpPr>
            <a:xfrm>
              <a:off x="604484" y="4391072"/>
              <a:ext cx="5047413" cy="1754824"/>
              <a:chOff x="604484" y="4391072"/>
              <a:chExt cx="5047413" cy="1754824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A17E3595-0F93-CA4A-B067-FD882581F9C1}"/>
                  </a:ext>
                </a:extLst>
              </p:cNvPr>
              <p:cNvGrpSpPr/>
              <p:nvPr/>
            </p:nvGrpSpPr>
            <p:grpSpPr>
              <a:xfrm>
                <a:off x="604484" y="4771478"/>
                <a:ext cx="5047413" cy="1374418"/>
                <a:chOff x="1070812" y="4839377"/>
                <a:chExt cx="5047413" cy="1374418"/>
              </a:xfrm>
            </p:grpSpPr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E9F2862F-65F0-EC46-95F3-9D75E8B33665}"/>
                    </a:ext>
                  </a:extLst>
                </p:cNvPr>
                <p:cNvSpPr txBox="1"/>
                <p:nvPr/>
              </p:nvSpPr>
              <p:spPr>
                <a:xfrm>
                  <a:off x="4146329" y="4989285"/>
                  <a:ext cx="19718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Données de test</a:t>
                  </a:r>
                </a:p>
              </p:txBody>
            </p:sp>
            <p:sp>
              <p:nvSpPr>
                <p:cNvPr id="38" name="Accolade fermante 37">
                  <a:extLst>
                    <a:ext uri="{FF2B5EF4-FFF2-40B4-BE49-F238E27FC236}">
                      <a16:creationId xmlns:a16="http://schemas.microsoft.com/office/drawing/2014/main" id="{F07AECDA-4B99-B14F-B3F1-C7FD1AB41823}"/>
                    </a:ext>
                  </a:extLst>
                </p:cNvPr>
                <p:cNvSpPr/>
                <p:nvPr/>
              </p:nvSpPr>
              <p:spPr>
                <a:xfrm rot="5400000">
                  <a:off x="2036831" y="4779309"/>
                  <a:ext cx="246129" cy="1879057"/>
                </a:xfrm>
                <a:prstGeom prst="righ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80919941-D000-854D-BBFD-200D25F13439}"/>
                    </a:ext>
                  </a:extLst>
                </p:cNvPr>
                <p:cNvSpPr txBox="1"/>
                <p:nvPr/>
              </p:nvSpPr>
              <p:spPr>
                <a:xfrm>
                  <a:off x="1070812" y="5875241"/>
                  <a:ext cx="233875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Données d’apprentissage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F930768-1686-7149-8AB7-D2D4D21FD9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4568" y="4839377"/>
                  <a:ext cx="620278" cy="620278"/>
                </a:xfrm>
                <a:prstGeom prst="rect">
                  <a:avLst/>
                </a:prstGeom>
                <a:solidFill>
                  <a:srgbClr val="9DC18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8" name="Accolade fermante 47">
                  <a:extLst>
                    <a:ext uri="{FF2B5EF4-FFF2-40B4-BE49-F238E27FC236}">
                      <a16:creationId xmlns:a16="http://schemas.microsoft.com/office/drawing/2014/main" id="{6E2E12A8-3571-8442-B7AD-004898D0D49F}"/>
                    </a:ext>
                  </a:extLst>
                </p:cNvPr>
                <p:cNvSpPr/>
                <p:nvPr/>
              </p:nvSpPr>
              <p:spPr>
                <a:xfrm>
                  <a:off x="3865805" y="4839377"/>
                  <a:ext cx="280524" cy="620278"/>
                </a:xfrm>
                <a:prstGeom prst="righ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9182315-525D-CE41-990A-AE0BEF415803}"/>
                  </a:ext>
                </a:extLst>
              </p:cNvPr>
              <p:cNvSpPr txBox="1"/>
              <p:nvPr/>
            </p:nvSpPr>
            <p:spPr>
              <a:xfrm>
                <a:off x="1371925" y="4399497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75%</a:t>
                </a: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FF7BBFF-7228-A142-ADEB-1BE7B7CF1717}"/>
                  </a:ext>
                </a:extLst>
              </p:cNvPr>
              <p:cNvSpPr txBox="1"/>
              <p:nvPr/>
            </p:nvSpPr>
            <p:spPr>
              <a:xfrm>
                <a:off x="2664704" y="4391072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25%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ABB4EC-1636-C14E-9C9E-66DDA0E99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9345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2CECC2-82A8-444B-A01D-CF4CA0483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559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971C7C-4900-9943-9FA2-31A6D256E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937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A6D0FDE-2C08-CA4B-92C0-37389727931E}"/>
              </a:ext>
            </a:extLst>
          </p:cNvPr>
          <p:cNvSpPr/>
          <p:nvPr/>
        </p:nvSpPr>
        <p:spPr>
          <a:xfrm>
            <a:off x="211118" y="1842280"/>
            <a:ext cx="402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r>
              <a:rPr lang="en-US" b="1" dirty="0"/>
              <a:t> et </a:t>
            </a:r>
            <a:r>
              <a:rPr lang="en-US" b="1" dirty="0" err="1"/>
              <a:t>jeu</a:t>
            </a:r>
            <a:r>
              <a:rPr lang="en-US" b="1" dirty="0"/>
              <a:t> de </a:t>
            </a:r>
            <a:r>
              <a:rPr lang="en-US" b="1" dirty="0" err="1"/>
              <a:t>données</a:t>
            </a:r>
            <a:r>
              <a:rPr lang="en-US" b="1" dirty="0"/>
              <a:t> 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4AEBAC-65D9-9D49-8C99-AFF39C9D7292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AAFF25E-0B39-854E-A480-E9464ADA403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261EA5-31A0-424C-AD37-1628D677C5F4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34F17E3-516F-2A4F-BD7D-DC81B4D0E08B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7C3B9D-3662-DC4C-A0DF-569024534D7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1FA98B94-E312-BE4F-BE06-2925D60F9AA1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F026DD02-539A-304E-BBF8-A533174B03C6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AB04E50F-A640-3149-BE4F-D9878E59CE3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290E3E4-8266-6346-AB2F-8DB8F1407D7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F73C3613-3712-E54E-B485-14000522D9A9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E9C7807C-37F2-DB42-8B9B-4CBB02E40A0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1BE9E513-AC88-A34E-A934-193D071E5B4E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470A283-820B-D940-8647-24D566669DF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E7B5E65-B353-BB4B-8826-10EEBE03D64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EC444FFB-BBC3-7848-9F68-437748C9F479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E300772-BA7F-354A-A73B-B90B237FC83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EAB69F88-D0F8-9C42-9997-3BB2D9E685D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A97F02C-226B-414B-8D62-213D508F433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D966371-DAD8-A74B-BC39-345375ED8174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B1380DAB-C10E-F544-A440-19346C0E071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8EBCE60E-3DC0-BE42-9907-791EBBC778B1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4A51DFCF-E147-4849-ACCA-F30B32C4478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3C17BA5-6AFC-F64F-AC36-FCFAE2BEC83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2399E3D-297B-9946-BAB6-E7C25A4FFFB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2D261640-6BAB-5249-855F-D69DCA10545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77808784-318F-CA48-A8FA-8B8BD1717C56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94878D55-98F7-5D4D-A0F3-B20523FC83C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09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0759AA3-E9B3-4B4E-822A-23B7B7944663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statistiques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EBC603C-17AB-5E49-9757-9BED70F31532}"/>
              </a:ext>
            </a:extLst>
          </p:cNvPr>
          <p:cNvGrpSpPr/>
          <p:nvPr/>
        </p:nvGrpSpPr>
        <p:grpSpPr>
          <a:xfrm>
            <a:off x="204835" y="2307563"/>
            <a:ext cx="4392549" cy="1015663"/>
            <a:chOff x="204835" y="1987446"/>
            <a:chExt cx="4392549" cy="1015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5669CB-65EE-214A-8EFF-18AF79A3F87D}"/>
                </a:ext>
              </a:extLst>
            </p:cNvPr>
            <p:cNvSpPr/>
            <p:nvPr/>
          </p:nvSpPr>
          <p:spPr>
            <a:xfrm>
              <a:off x="204835" y="1987446"/>
              <a:ext cx="43925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5 </a:t>
              </a:r>
              <a:r>
                <a:rPr lang="en-US" sz="2000" b="1" dirty="0" err="1"/>
                <a:t>modèles</a:t>
              </a:r>
              <a:r>
                <a:rPr lang="en-US" sz="2000" b="1" dirty="0"/>
                <a:t> </a:t>
              </a:r>
              <a:r>
                <a:rPr lang="en-US" sz="2000" b="1" dirty="0" err="1"/>
                <a:t>statistiques</a:t>
              </a:r>
              <a:r>
                <a:rPr lang="en-US" sz="2000" b="1" dirty="0"/>
                <a:t> :</a:t>
              </a:r>
            </a:p>
            <a:p>
              <a:r>
                <a:rPr lang="en-US" sz="2000" dirty="0" err="1">
                  <a:solidFill>
                    <a:srgbClr val="0065B8"/>
                  </a:solidFill>
                </a:rPr>
                <a:t>Régression</a:t>
              </a:r>
              <a:r>
                <a:rPr lang="en-US" sz="2000" dirty="0">
                  <a:solidFill>
                    <a:srgbClr val="0065B8"/>
                  </a:solidFill>
                </a:rPr>
                <a:t>           </a:t>
              </a:r>
              <a:r>
                <a:rPr lang="en-US" sz="2000" dirty="0"/>
                <a:t>GLM, GAM</a:t>
              </a:r>
            </a:p>
            <a:p>
              <a:r>
                <a:rPr lang="en-US" sz="2000" dirty="0">
                  <a:solidFill>
                    <a:srgbClr val="0065B8"/>
                  </a:solidFill>
                </a:rPr>
                <a:t>Machine learning           </a:t>
              </a:r>
              <a:r>
                <a:rPr lang="en-US" sz="2000" dirty="0"/>
                <a:t>RF, </a:t>
              </a:r>
              <a:r>
                <a:rPr lang="en-US" sz="2000" dirty="0" err="1"/>
                <a:t>XGBoost</a:t>
              </a:r>
              <a:r>
                <a:rPr lang="en-US" sz="2000" dirty="0"/>
                <a:t>, BRT</a:t>
              </a:r>
              <a:endParaRPr lang="fr-FR" sz="2000" dirty="0"/>
            </a:p>
          </p:txBody>
        </p:sp>
        <p:cxnSp>
          <p:nvCxnSpPr>
            <p:cNvPr id="16" name="Straight Arrow Connector 53">
              <a:extLst>
                <a:ext uri="{FF2B5EF4-FFF2-40B4-BE49-F238E27FC236}">
                  <a16:creationId xmlns:a16="http://schemas.microsoft.com/office/drawing/2014/main" id="{895193BC-DE4D-FC48-929B-DECADEC9B13C}"/>
                </a:ext>
              </a:extLst>
            </p:cNvPr>
            <p:cNvCxnSpPr>
              <a:cxnSpLocks/>
            </p:cNvCxnSpPr>
            <p:nvPr/>
          </p:nvCxnSpPr>
          <p:spPr>
            <a:xfrm>
              <a:off x="1493122" y="248939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3">
              <a:extLst>
                <a:ext uri="{FF2B5EF4-FFF2-40B4-BE49-F238E27FC236}">
                  <a16:creationId xmlns:a16="http://schemas.microsoft.com/office/drawing/2014/main" id="{1BA60189-9D71-1646-9805-405BA13C5212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28" y="2801221"/>
              <a:ext cx="462617" cy="0"/>
            </a:xfrm>
            <a:prstGeom prst="straightConnector1">
              <a:avLst/>
            </a:prstGeom>
            <a:ln w="3810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B174D45-E6E6-E442-9C42-272F1D761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65778"/>
          <a:stretch/>
        </p:blipFill>
        <p:spPr>
          <a:xfrm>
            <a:off x="4578864" y="1062649"/>
            <a:ext cx="1428730" cy="150989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AFBB68-23DA-C841-AD2C-B233D08FDC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9" t="11806" r="1222" b="5695"/>
          <a:stretch/>
        </p:blipFill>
        <p:spPr>
          <a:xfrm>
            <a:off x="5633425" y="1233973"/>
            <a:ext cx="1430497" cy="15793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108A57-FAC6-0A4B-A187-48B0401D9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15" y="1476664"/>
            <a:ext cx="2378303" cy="15080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223870-DC78-8945-9599-6D9DADA88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448" y="2015980"/>
            <a:ext cx="2493363" cy="13746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6EEB11-51D0-C843-92A3-66DC024E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049" y="2389412"/>
            <a:ext cx="1887053" cy="1571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1C5691D-F460-4649-A630-9F81FBF35868}"/>
              </a:ext>
            </a:extLst>
          </p:cNvPr>
          <p:cNvSpPr/>
          <p:nvPr/>
        </p:nvSpPr>
        <p:spPr>
          <a:xfrm>
            <a:off x="227766" y="3825171"/>
            <a:ext cx="6659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Évaluation</a:t>
            </a:r>
            <a:r>
              <a:rPr lang="en-US" sz="2000" b="1" dirty="0"/>
              <a:t> des </a:t>
            </a:r>
            <a:r>
              <a:rPr lang="en-US" sz="2000" b="1" dirty="0" err="1"/>
              <a:t>modèles</a:t>
            </a:r>
            <a:r>
              <a:rPr lang="en-US" sz="2000" b="1" dirty="0"/>
              <a:t> :</a:t>
            </a:r>
          </a:p>
          <a:p>
            <a:r>
              <a:rPr lang="en-US" sz="2000" dirty="0"/>
              <a:t>Quadruple </a:t>
            </a:r>
            <a:r>
              <a:rPr lang="en-US" sz="2000" dirty="0">
                <a:solidFill>
                  <a:srgbClr val="0065B8"/>
                </a:solidFill>
              </a:rPr>
              <a:t>validation </a:t>
            </a:r>
            <a:r>
              <a:rPr lang="en-US" sz="2000" dirty="0" err="1">
                <a:solidFill>
                  <a:srgbClr val="0065B8"/>
                </a:solidFill>
              </a:rPr>
              <a:t>croisée</a:t>
            </a:r>
            <a:r>
              <a:rPr lang="en-US" sz="2000" dirty="0">
                <a:solidFill>
                  <a:srgbClr val="0065B8"/>
                </a:solidFill>
              </a:rPr>
              <a:t> </a:t>
            </a:r>
            <a:r>
              <a:rPr lang="en-US" sz="2000" dirty="0" err="1">
                <a:solidFill>
                  <a:srgbClr val="0065B8"/>
                </a:solidFill>
              </a:rPr>
              <a:t>aléatoire</a:t>
            </a:r>
            <a:r>
              <a:rPr lang="en-US" sz="2000" dirty="0"/>
              <a:t> (4-fold cross validation)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638CEE4-A7DB-A549-BEA6-96D15F608B04}"/>
              </a:ext>
            </a:extLst>
          </p:cNvPr>
          <p:cNvGrpSpPr/>
          <p:nvPr/>
        </p:nvGrpSpPr>
        <p:grpSpPr>
          <a:xfrm>
            <a:off x="204835" y="4623147"/>
            <a:ext cx="5047413" cy="1754824"/>
            <a:chOff x="604484" y="4391072"/>
            <a:chExt cx="5047413" cy="175482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C548CBE-FD7B-2D40-839C-6097F6A08084}"/>
                </a:ext>
              </a:extLst>
            </p:cNvPr>
            <p:cNvGrpSpPr/>
            <p:nvPr/>
          </p:nvGrpSpPr>
          <p:grpSpPr>
            <a:xfrm>
              <a:off x="604484" y="4391072"/>
              <a:ext cx="5047413" cy="1754824"/>
              <a:chOff x="604484" y="4391072"/>
              <a:chExt cx="5047413" cy="1754824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A17E3595-0F93-CA4A-B067-FD882581F9C1}"/>
                  </a:ext>
                </a:extLst>
              </p:cNvPr>
              <p:cNvGrpSpPr/>
              <p:nvPr/>
            </p:nvGrpSpPr>
            <p:grpSpPr>
              <a:xfrm>
                <a:off x="604484" y="4771478"/>
                <a:ext cx="5047413" cy="1374418"/>
                <a:chOff x="1070812" y="4839377"/>
                <a:chExt cx="5047413" cy="1374418"/>
              </a:xfrm>
            </p:grpSpPr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E9F2862F-65F0-EC46-95F3-9D75E8B33665}"/>
                    </a:ext>
                  </a:extLst>
                </p:cNvPr>
                <p:cNvSpPr txBox="1"/>
                <p:nvPr/>
              </p:nvSpPr>
              <p:spPr>
                <a:xfrm>
                  <a:off x="4146329" y="4989285"/>
                  <a:ext cx="19718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Données de test</a:t>
                  </a:r>
                </a:p>
              </p:txBody>
            </p:sp>
            <p:sp>
              <p:nvSpPr>
                <p:cNvPr id="38" name="Accolade fermante 37">
                  <a:extLst>
                    <a:ext uri="{FF2B5EF4-FFF2-40B4-BE49-F238E27FC236}">
                      <a16:creationId xmlns:a16="http://schemas.microsoft.com/office/drawing/2014/main" id="{F07AECDA-4B99-B14F-B3F1-C7FD1AB41823}"/>
                    </a:ext>
                  </a:extLst>
                </p:cNvPr>
                <p:cNvSpPr/>
                <p:nvPr/>
              </p:nvSpPr>
              <p:spPr>
                <a:xfrm rot="5400000">
                  <a:off x="2036831" y="4779309"/>
                  <a:ext cx="246129" cy="1879057"/>
                </a:xfrm>
                <a:prstGeom prst="righ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80919941-D000-854D-BBFD-200D25F13439}"/>
                    </a:ext>
                  </a:extLst>
                </p:cNvPr>
                <p:cNvSpPr txBox="1"/>
                <p:nvPr/>
              </p:nvSpPr>
              <p:spPr>
                <a:xfrm>
                  <a:off x="1070812" y="5875241"/>
                  <a:ext cx="233875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Données d’apprentissage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F930768-1686-7149-8AB7-D2D4D21FD9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4568" y="4839377"/>
                  <a:ext cx="620278" cy="620278"/>
                </a:xfrm>
                <a:prstGeom prst="rect">
                  <a:avLst/>
                </a:prstGeom>
                <a:solidFill>
                  <a:srgbClr val="9DC18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8" name="Accolade fermante 47">
                  <a:extLst>
                    <a:ext uri="{FF2B5EF4-FFF2-40B4-BE49-F238E27FC236}">
                      <a16:creationId xmlns:a16="http://schemas.microsoft.com/office/drawing/2014/main" id="{6E2E12A8-3571-8442-B7AD-004898D0D49F}"/>
                    </a:ext>
                  </a:extLst>
                </p:cNvPr>
                <p:cNvSpPr/>
                <p:nvPr/>
              </p:nvSpPr>
              <p:spPr>
                <a:xfrm>
                  <a:off x="3865805" y="4839377"/>
                  <a:ext cx="280524" cy="620278"/>
                </a:xfrm>
                <a:prstGeom prst="righ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9182315-525D-CE41-990A-AE0BEF415803}"/>
                  </a:ext>
                </a:extLst>
              </p:cNvPr>
              <p:cNvSpPr txBox="1"/>
              <p:nvPr/>
            </p:nvSpPr>
            <p:spPr>
              <a:xfrm>
                <a:off x="1371925" y="4399497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75%</a:t>
                </a: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FF7BBFF-7228-A142-ADEB-1BE7B7CF1717}"/>
                  </a:ext>
                </a:extLst>
              </p:cNvPr>
              <p:cNvSpPr txBox="1"/>
              <p:nvPr/>
            </p:nvSpPr>
            <p:spPr>
              <a:xfrm>
                <a:off x="2664704" y="4391072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25%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ABB4EC-1636-C14E-9C9E-66DDA0E99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9345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2CECC2-82A8-444B-A01D-CF4CA0483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559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971C7C-4900-9943-9FA2-31A6D256E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937" y="4771478"/>
              <a:ext cx="620278" cy="6202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26302175-AF07-B847-80E6-E1C7E46E4AAC}"/>
              </a:ext>
            </a:extLst>
          </p:cNvPr>
          <p:cNvSpPr txBox="1"/>
          <p:nvPr/>
        </p:nvSpPr>
        <p:spPr>
          <a:xfrm>
            <a:off x="5774252" y="5131216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confusion 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A63C610-1D8C-9C4F-B4B0-4D826AD25597}"/>
              </a:ext>
            </a:extLst>
          </p:cNvPr>
          <p:cNvSpPr txBox="1"/>
          <p:nvPr/>
        </p:nvSpPr>
        <p:spPr>
          <a:xfrm>
            <a:off x="8522571" y="4992479"/>
            <a:ext cx="307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</a:t>
            </a:r>
            <a:r>
              <a:rPr lang="fr-FR" dirty="0" err="1"/>
              <a:t>Statistic</a:t>
            </a:r>
            <a:r>
              <a:rPr lang="fr-FR" dirty="0"/>
              <a:t> (TSS) </a:t>
            </a:r>
          </a:p>
          <a:p>
            <a:pPr algn="ctr"/>
            <a:r>
              <a:rPr lang="fr-FR" dirty="0"/>
              <a:t>par modèle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6D0FDE-2C08-CA4B-92C0-37389727931E}"/>
              </a:ext>
            </a:extLst>
          </p:cNvPr>
          <p:cNvSpPr/>
          <p:nvPr/>
        </p:nvSpPr>
        <p:spPr>
          <a:xfrm>
            <a:off x="211118" y="1842280"/>
            <a:ext cx="402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r>
              <a:rPr lang="en-US" b="1" dirty="0"/>
              <a:t> et </a:t>
            </a:r>
            <a:r>
              <a:rPr lang="en-US" b="1" dirty="0" err="1"/>
              <a:t>jeu</a:t>
            </a:r>
            <a:r>
              <a:rPr lang="en-US" b="1" dirty="0"/>
              <a:t> de </a:t>
            </a:r>
            <a:r>
              <a:rPr lang="en-US" b="1" dirty="0" err="1"/>
              <a:t>données</a:t>
            </a:r>
            <a:r>
              <a:rPr lang="en-US" b="1" dirty="0"/>
              <a:t>  </a:t>
            </a:r>
          </a:p>
        </p:txBody>
      </p:sp>
      <p:cxnSp>
        <p:nvCxnSpPr>
          <p:cNvPr id="60" name="Straight Arrow Connector 53">
            <a:extLst>
              <a:ext uri="{FF2B5EF4-FFF2-40B4-BE49-F238E27FC236}">
                <a16:creationId xmlns:a16="http://schemas.microsoft.com/office/drawing/2014/main" id="{F276B01C-32C2-894B-AAE0-56A1848508B0}"/>
              </a:ext>
            </a:extLst>
          </p:cNvPr>
          <p:cNvCxnSpPr>
            <a:cxnSpLocks/>
          </p:cNvCxnSpPr>
          <p:nvPr/>
        </p:nvCxnSpPr>
        <p:spPr>
          <a:xfrm>
            <a:off x="4947620" y="5322738"/>
            <a:ext cx="712332" cy="0"/>
          </a:xfrm>
          <a:prstGeom prst="straightConnector1">
            <a:avLst/>
          </a:prstGeom>
          <a:ln w="38100">
            <a:solidFill>
              <a:srgbClr val="0065B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3">
            <a:extLst>
              <a:ext uri="{FF2B5EF4-FFF2-40B4-BE49-F238E27FC236}">
                <a16:creationId xmlns:a16="http://schemas.microsoft.com/office/drawing/2014/main" id="{78C91CEA-BDE6-C841-95F7-2C8FC35B26E3}"/>
              </a:ext>
            </a:extLst>
          </p:cNvPr>
          <p:cNvCxnSpPr>
            <a:cxnSpLocks/>
          </p:cNvCxnSpPr>
          <p:nvPr/>
        </p:nvCxnSpPr>
        <p:spPr>
          <a:xfrm>
            <a:off x="8052135" y="5313692"/>
            <a:ext cx="712332" cy="0"/>
          </a:xfrm>
          <a:prstGeom prst="straightConnector1">
            <a:avLst/>
          </a:prstGeom>
          <a:ln w="38100">
            <a:solidFill>
              <a:srgbClr val="0065B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au 62">
            <a:extLst>
              <a:ext uri="{FF2B5EF4-FFF2-40B4-BE49-F238E27FC236}">
                <a16:creationId xmlns:a16="http://schemas.microsoft.com/office/drawing/2014/main" id="{FAA1EE93-FF3F-D440-8515-FB56B7EC9EAD}"/>
              </a:ext>
            </a:extLst>
          </p:cNvPr>
          <p:cNvGraphicFramePr>
            <a:graphicFrameLocks noGrp="1"/>
          </p:cNvGraphicFramePr>
          <p:nvPr/>
        </p:nvGraphicFramePr>
        <p:xfrm>
          <a:off x="5756484" y="5613462"/>
          <a:ext cx="22618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25">
                  <a:extLst>
                    <a:ext uri="{9D8B030D-6E8A-4147-A177-3AD203B41FA5}">
                      <a16:colId xmlns:a16="http://schemas.microsoft.com/office/drawing/2014/main" val="2966010115"/>
                    </a:ext>
                  </a:extLst>
                </a:gridCol>
                <a:gridCol w="1130925">
                  <a:extLst>
                    <a:ext uri="{9D8B030D-6E8A-4147-A177-3AD203B41FA5}">
                      <a16:colId xmlns:a16="http://schemas.microsoft.com/office/drawing/2014/main" val="2620710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Vrai positif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Faux positif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42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Faux négatif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Vrai négatif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625203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A14AEBAC-65D9-9D49-8C99-AFF39C9D7292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AAFF25E-0B39-854E-A480-E9464ADA403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261EA5-31A0-424C-AD37-1628D677C5F4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34F17E3-516F-2A4F-BD7D-DC81B4D0E08B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7C3B9D-3662-DC4C-A0DF-569024534D7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1FA98B94-E312-BE4F-BE06-2925D60F9AA1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F026DD02-539A-304E-BBF8-A533174B03C6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AB04E50F-A640-3149-BE4F-D9878E59CE3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290E3E4-8266-6346-AB2F-8DB8F1407D7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F73C3613-3712-E54E-B485-14000522D9A9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E9C7807C-37F2-DB42-8B9B-4CBB02E40A0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1BE9E513-AC88-A34E-A934-193D071E5B4E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470A283-820B-D940-8647-24D566669DF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E7B5E65-B353-BB4B-8826-10EEBE03D64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EC444FFB-BBC3-7848-9F68-437748C9F479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E300772-BA7F-354A-A73B-B90B237FC83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EAB69F88-D0F8-9C42-9997-3BB2D9E685D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A97F02C-226B-414B-8D62-213D508F433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D966371-DAD8-A74B-BC39-345375ED8174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B1380DAB-C10E-F544-A440-19346C0E071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8EBCE60E-3DC0-BE42-9907-791EBBC778B1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4A51DFCF-E147-4849-ACCA-F30B32C4478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3C17BA5-6AFC-F64F-AC36-FCFAE2BEC83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2399E3D-297B-9946-BAB6-E7C25A4FFFB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2D261640-6BAB-5249-855F-D69DCA10545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77808784-318F-CA48-A8FA-8B8BD1717C56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94878D55-98F7-5D4D-A0F3-B20523FC83C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2977BA6-A4E9-6345-B252-631A8A41645B}"/>
              </a:ext>
            </a:extLst>
          </p:cNvPr>
          <p:cNvSpPr txBox="1"/>
          <p:nvPr/>
        </p:nvSpPr>
        <p:spPr>
          <a:xfrm>
            <a:off x="10212949" y="5537154"/>
            <a:ext cx="225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accent3">
                    <a:lumMod val="50000"/>
                  </a:schemeClr>
                </a:solidFill>
              </a:rPr>
              <a:t>Allouche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12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185097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EA6E4A2-9DA3-6442-A1C1-0515375DB210}"/>
              </a:ext>
            </a:extLst>
          </p:cNvPr>
          <p:cNvSpPr/>
          <p:nvPr/>
        </p:nvSpPr>
        <p:spPr>
          <a:xfrm>
            <a:off x="227766" y="4029081"/>
            <a:ext cx="2408647" cy="914400"/>
          </a:xfrm>
          <a:prstGeom prst="roundRect">
            <a:avLst/>
          </a:prstGeom>
          <a:solidFill>
            <a:srgbClr val="6F6F70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5 </a:t>
            </a:r>
            <a:r>
              <a:rPr lang="fr-FR" dirty="0"/>
              <a:t>modèles statistiques</a:t>
            </a:r>
            <a:endParaRPr lang="en-CH" dirty="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39AAF0F0-94B4-0E4B-B63C-C59807CDE022}"/>
              </a:ext>
            </a:extLst>
          </p:cNvPr>
          <p:cNvSpPr/>
          <p:nvPr/>
        </p:nvSpPr>
        <p:spPr>
          <a:xfrm>
            <a:off x="227766" y="2785866"/>
            <a:ext cx="2377857" cy="914400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12 </a:t>
            </a:r>
            <a:r>
              <a:rPr lang="fr-FR" dirty="0"/>
              <a:t>jeux de données d’occurrences</a:t>
            </a:r>
            <a:endParaRPr lang="en-CH" dirty="0"/>
          </a:p>
        </p:txBody>
      </p:sp>
      <p:sp>
        <p:nvSpPr>
          <p:cNvPr id="28" name="Accolade ouvrante 20">
            <a:extLst>
              <a:ext uri="{FF2B5EF4-FFF2-40B4-BE49-F238E27FC236}">
                <a16:creationId xmlns:a16="http://schemas.microsoft.com/office/drawing/2014/main" id="{F18F3F6D-9F5B-BF43-B426-7D95D515BA20}"/>
              </a:ext>
            </a:extLst>
          </p:cNvPr>
          <p:cNvSpPr/>
          <p:nvPr/>
        </p:nvSpPr>
        <p:spPr>
          <a:xfrm flipH="1">
            <a:off x="2827713" y="2823132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0B26A-29B3-5C4E-866F-FE72656C0525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951E4-C77A-CE47-97E4-6A52EE8D0BA8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EFFA0F3-AB93-8A4D-920C-74A91AAB6EE3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A69810-FAC5-944A-A88E-89FF36B1D63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2FAB83B-A496-C548-B20E-480CF48E8BF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6F6B98F-E37B-FB4C-BCAF-96FC8241D77B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E58946CA-7A73-A448-8ADA-C8763E1301A6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BD37DA0E-67E9-F946-9209-2691B7E5F61C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7EC6590F-AFBE-7C42-B516-3AA04333666E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EC0A94E1-A27A-1643-A2F6-A4EE1B9E79A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805BAF1-9114-AD4F-BA39-293178D105CF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633D1CA-726E-8B4D-899D-DA9C90996447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FD29378C-04D7-0C41-994A-CE7FB7EE35FC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6EBBB1-126C-974F-955D-7FBB730914F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D27F902-D0B3-2B4B-A7C1-235415B0F5C3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EE1FDC25-DF88-5345-88FE-59D1A57EB8A6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95C7708-B69D-8340-80D4-ECB4CE987504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4893BCB-A397-864E-BB0F-0F0B1FBFF97A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C792B91-D175-FF49-9B58-4905449154C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5DA2EFE-02E7-9949-8A2F-90DD94BAE109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58AB919-B702-3744-9360-0A18C2410719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E2B7217-CA96-1A45-85FB-5EED45C59E8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78E09A1E-F53D-E94A-A769-B205E82F9874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19B26ED-1718-C44E-90C6-32E0A4260DD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091BCF31-D1E9-D34B-BB27-EDC2C0AC529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22D54BE-AEB3-7041-9831-6A489A49A8F9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1853B6A8-74F0-EE4B-AF9F-ED8B3BF9DD6D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8769811D-3C2F-9142-9F90-7DE4388E6203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8754FE7-5326-1E4D-90E9-F2A5A9BD4A6F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actuelles</a:t>
            </a:r>
          </a:p>
        </p:txBody>
      </p:sp>
    </p:spTree>
    <p:extLst>
      <p:ext uri="{BB962C8B-B14F-4D97-AF65-F5344CB8AC3E}">
        <p14:creationId xmlns:p14="http://schemas.microsoft.com/office/powerpoint/2010/main" val="368374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EA6E4A2-9DA3-6442-A1C1-0515375DB210}"/>
              </a:ext>
            </a:extLst>
          </p:cNvPr>
          <p:cNvSpPr/>
          <p:nvPr/>
        </p:nvSpPr>
        <p:spPr>
          <a:xfrm>
            <a:off x="227766" y="4029081"/>
            <a:ext cx="2408647" cy="914400"/>
          </a:xfrm>
          <a:prstGeom prst="roundRect">
            <a:avLst/>
          </a:prstGeom>
          <a:solidFill>
            <a:srgbClr val="6F6F70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5 </a:t>
            </a:r>
            <a:r>
              <a:rPr lang="fr-FR" dirty="0"/>
              <a:t>modèles statistiques</a:t>
            </a:r>
            <a:endParaRPr lang="en-CH" dirty="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39AAF0F0-94B4-0E4B-B63C-C59807CDE022}"/>
              </a:ext>
            </a:extLst>
          </p:cNvPr>
          <p:cNvSpPr/>
          <p:nvPr/>
        </p:nvSpPr>
        <p:spPr>
          <a:xfrm>
            <a:off x="227766" y="2785866"/>
            <a:ext cx="2377857" cy="914400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12 </a:t>
            </a:r>
            <a:r>
              <a:rPr lang="fr-FR" dirty="0"/>
              <a:t>jeux de données d’occurrences</a:t>
            </a:r>
            <a:endParaRPr lang="en-CH" dirty="0"/>
          </a:p>
        </p:txBody>
      </p:sp>
      <p:sp>
        <p:nvSpPr>
          <p:cNvPr id="28" name="Accolade ouvrante 20">
            <a:extLst>
              <a:ext uri="{FF2B5EF4-FFF2-40B4-BE49-F238E27FC236}">
                <a16:creationId xmlns:a16="http://schemas.microsoft.com/office/drawing/2014/main" id="{F18F3F6D-9F5B-BF43-B426-7D95D515BA20}"/>
              </a:ext>
            </a:extLst>
          </p:cNvPr>
          <p:cNvSpPr/>
          <p:nvPr/>
        </p:nvSpPr>
        <p:spPr>
          <a:xfrm flipH="1">
            <a:off x="2827713" y="2823132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0B26A-29B3-5C4E-866F-FE72656C0525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951E4-C77A-CE47-97E4-6A52EE8D0BA8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65CDABBE-48EA-9945-A35B-20A227ECB80D}"/>
              </a:ext>
            </a:extLst>
          </p:cNvPr>
          <p:cNvSpPr/>
          <p:nvPr/>
        </p:nvSpPr>
        <p:spPr>
          <a:xfrm>
            <a:off x="3413842" y="3439928"/>
            <a:ext cx="226087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60 </a:t>
            </a:r>
            <a:r>
              <a:rPr lang="fr-FR" dirty="0"/>
              <a:t>jeux de données de </a:t>
            </a:r>
            <a:r>
              <a:rPr lang="en-CH"/>
              <a:t>pr</a:t>
            </a:r>
            <a:r>
              <a:rPr lang="fr-FR" dirty="0" err="1"/>
              <a:t>oje</a:t>
            </a:r>
            <a:r>
              <a:rPr lang="en-CH"/>
              <a:t>ctions</a:t>
            </a:r>
            <a:endParaRPr lang="en-CH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BE0498BD-9F6A-4140-98E5-923F772CFF2A}"/>
              </a:ext>
            </a:extLst>
          </p:cNvPr>
          <p:cNvSpPr/>
          <p:nvPr/>
        </p:nvSpPr>
        <p:spPr>
          <a:xfrm>
            <a:off x="3413842" y="5042725"/>
            <a:ext cx="2260878" cy="91412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 environnementales</a:t>
            </a:r>
            <a:endParaRPr lang="en-CH" dirty="0"/>
          </a:p>
        </p:txBody>
      </p:sp>
      <p:cxnSp>
        <p:nvCxnSpPr>
          <p:cNvPr id="24" name="Connecteur droit avec flèche 24">
            <a:extLst>
              <a:ext uri="{FF2B5EF4-FFF2-40B4-BE49-F238E27FC236}">
                <a16:creationId xmlns:a16="http://schemas.microsoft.com/office/drawing/2014/main" id="{D9F7A29A-A8ED-5449-9C2F-491AA57F7711}"/>
              </a:ext>
            </a:extLst>
          </p:cNvPr>
          <p:cNvCxnSpPr>
            <a:cxnSpLocks/>
          </p:cNvCxnSpPr>
          <p:nvPr/>
        </p:nvCxnSpPr>
        <p:spPr>
          <a:xfrm flipV="1">
            <a:off x="4544281" y="4486281"/>
            <a:ext cx="0" cy="4508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7CF96C6-CD25-8C4E-A9A9-D5DC0FD8DC08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AF8D6-637E-4944-B6D3-826CA8DED628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A3EF405-02F2-1348-B59D-CD6143239F26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2CEA49F-5AA3-C645-A3B0-C3E2F18E099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0653EA5-986E-0149-9E97-04102AD99088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7A59838A-6992-DE4F-BC0A-E735060E5625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7E6D4E6D-E4BA-314E-B099-2A2297FF15E0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B9A820B-D4A9-1C43-A3CC-FF6B447ECA5C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4CD4D94-2CCC-FE46-8EF9-5C554A8BAF66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89D71A6-AD53-CE4A-A2CC-B6FBE4CC0209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3253C58-848A-C745-9415-148984E4564E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7BD5A3B1-4619-4E44-8E27-4EF4C8CBC5E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1143377E-45B4-FE48-BDB3-A8E335F10F5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FAAF8B7-821D-5747-84E4-F964BA3BDBF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9EDA90E-9F06-AF4F-BBBF-D941E91B5FCB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360E366-F7C0-1740-AA00-F5D5B258FC6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4A8D279-6A66-1144-A6D1-69F245C6A34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F93ED27-7836-8F4E-BD8D-80C776AE3A69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A14EF1ED-3F8A-7E4F-85D1-9792554B8EE2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306EC7-2117-EC4D-8250-24A1D144730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3BCE2B9-EA20-A447-88A3-7DD56A22768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7C1814BA-A3B5-074B-97D6-DCD8BAD87966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395F37A-1F69-3849-8910-597A66FEF15D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6054124-9D4A-2948-8EC5-81A81D7B039F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D9D07E16-3410-E34A-B366-D01AD650435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BEBCBC7-7771-9D4F-8700-DDBBA31DD9BF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FB1E4AC-2378-A24E-9FE7-A14D0F2D40D7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actuelles</a:t>
            </a:r>
          </a:p>
        </p:txBody>
      </p:sp>
    </p:spTree>
    <p:extLst>
      <p:ext uri="{BB962C8B-B14F-4D97-AF65-F5344CB8AC3E}">
        <p14:creationId xmlns:p14="http://schemas.microsoft.com/office/powerpoint/2010/main" val="245757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EA6E4A2-9DA3-6442-A1C1-0515375DB210}"/>
              </a:ext>
            </a:extLst>
          </p:cNvPr>
          <p:cNvSpPr/>
          <p:nvPr/>
        </p:nvSpPr>
        <p:spPr>
          <a:xfrm>
            <a:off x="227766" y="4029081"/>
            <a:ext cx="2408647" cy="914400"/>
          </a:xfrm>
          <a:prstGeom prst="roundRect">
            <a:avLst/>
          </a:prstGeom>
          <a:solidFill>
            <a:srgbClr val="6F6F70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5 </a:t>
            </a:r>
            <a:r>
              <a:rPr lang="fr-FR" dirty="0"/>
              <a:t>modèles statistiques</a:t>
            </a:r>
            <a:endParaRPr lang="en-CH" dirty="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39AAF0F0-94B4-0E4B-B63C-C59807CDE022}"/>
              </a:ext>
            </a:extLst>
          </p:cNvPr>
          <p:cNvSpPr/>
          <p:nvPr/>
        </p:nvSpPr>
        <p:spPr>
          <a:xfrm>
            <a:off x="227766" y="2785866"/>
            <a:ext cx="2377857" cy="914400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12 </a:t>
            </a:r>
            <a:r>
              <a:rPr lang="fr-FR" dirty="0"/>
              <a:t>jeux de données d’occurrences</a:t>
            </a:r>
            <a:endParaRPr lang="en-CH" dirty="0"/>
          </a:p>
        </p:txBody>
      </p:sp>
      <p:sp>
        <p:nvSpPr>
          <p:cNvPr id="28" name="Accolade ouvrante 20">
            <a:extLst>
              <a:ext uri="{FF2B5EF4-FFF2-40B4-BE49-F238E27FC236}">
                <a16:creationId xmlns:a16="http://schemas.microsoft.com/office/drawing/2014/main" id="{F18F3F6D-9F5B-BF43-B426-7D95D515BA20}"/>
              </a:ext>
            </a:extLst>
          </p:cNvPr>
          <p:cNvSpPr/>
          <p:nvPr/>
        </p:nvSpPr>
        <p:spPr>
          <a:xfrm flipH="1">
            <a:off x="2827713" y="2823132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0B26A-29B3-5C4E-866F-FE72656C0525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951E4-C77A-CE47-97E4-6A52EE8D0BA8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6FA2814-9F16-A34A-9CA2-0BDE33E2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84" y="1365669"/>
            <a:ext cx="8805758" cy="2513311"/>
          </a:xfrm>
          <a:prstGeom prst="rect">
            <a:avLst/>
          </a:prstGeom>
        </p:spPr>
      </p:pic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65CDABBE-48EA-9945-A35B-20A227ECB80D}"/>
              </a:ext>
            </a:extLst>
          </p:cNvPr>
          <p:cNvSpPr/>
          <p:nvPr/>
        </p:nvSpPr>
        <p:spPr>
          <a:xfrm>
            <a:off x="3413842" y="3439928"/>
            <a:ext cx="226087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60 </a:t>
            </a:r>
            <a:r>
              <a:rPr lang="fr-FR" dirty="0"/>
              <a:t>jeux de données de </a:t>
            </a:r>
            <a:r>
              <a:rPr lang="en-CH"/>
              <a:t>pr</a:t>
            </a:r>
            <a:r>
              <a:rPr lang="fr-FR" dirty="0" err="1"/>
              <a:t>oje</a:t>
            </a:r>
            <a:r>
              <a:rPr lang="en-CH"/>
              <a:t>ctions</a:t>
            </a:r>
            <a:endParaRPr lang="en-CH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BE0498BD-9F6A-4140-98E5-923F772CFF2A}"/>
              </a:ext>
            </a:extLst>
          </p:cNvPr>
          <p:cNvSpPr/>
          <p:nvPr/>
        </p:nvSpPr>
        <p:spPr>
          <a:xfrm>
            <a:off x="3413842" y="5042725"/>
            <a:ext cx="2260878" cy="91412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 environnementales</a:t>
            </a:r>
            <a:endParaRPr lang="en-CH" dirty="0"/>
          </a:p>
        </p:txBody>
      </p:sp>
      <p:cxnSp>
        <p:nvCxnSpPr>
          <p:cNvPr id="24" name="Connecteur droit avec flèche 24">
            <a:extLst>
              <a:ext uri="{FF2B5EF4-FFF2-40B4-BE49-F238E27FC236}">
                <a16:creationId xmlns:a16="http://schemas.microsoft.com/office/drawing/2014/main" id="{D9F7A29A-A8ED-5449-9C2F-491AA57F7711}"/>
              </a:ext>
            </a:extLst>
          </p:cNvPr>
          <p:cNvCxnSpPr>
            <a:cxnSpLocks/>
          </p:cNvCxnSpPr>
          <p:nvPr/>
        </p:nvCxnSpPr>
        <p:spPr>
          <a:xfrm flipV="1">
            <a:off x="4544281" y="4486281"/>
            <a:ext cx="0" cy="4508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9439372-3868-B047-9AC7-3DE85CC1FE4A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Prédictions actuelles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91CC60-19E0-5C45-96A3-0B060E7B711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3B2883-E385-F748-B7D2-7F32E16B576C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55EE59-DB26-A646-88D5-85733B9C8180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F7CD343-E8B4-8F41-81F9-198703D7F4B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6EF08429-AA91-D74F-8412-A10EBA284E2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C95BB9A0-6364-7944-8F44-C4F3D6AB5E3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57F0285A-CA64-E64D-BF99-FEFF494CE38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A927CBF0-3B32-134B-8BEC-42CC323EC864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65C0588-4AA4-DC40-A0D6-4324C810720A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F07D61A-2C4A-4D40-8BF1-E2DBDC1D16B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41F02A6-1AC2-4044-9676-70E1E5837967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8BFDD5B-8137-1247-AE3D-8AC554EEDEA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63B7F917-11CA-1044-868A-E63E2B1AB65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382DD75-467B-7A43-9FDC-4D7D07FD3465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355F4BA-9075-8242-A234-EA3DCAB5AF9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CBF4862-778D-3B40-91C7-4B2424EA209B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0402E106-4A3B-2942-97FE-1F7F1862B15D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B14193D-9E93-8645-8398-5BC08064AFB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46A144A-F58F-1A45-8C26-59CE5DEAF322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8987FD6-CEE1-514C-B729-1E72985C8799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564A20-D9C9-9D4F-A173-7B88415C45D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7EB8A0B0-7257-FD42-8590-BD4021827724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F98F61-95B5-F742-A814-103E6E901446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3A64979-8091-FF47-87DB-66DE72779BF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18FE6D3-A38D-904C-8B32-C458E8C38008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2C64A92A-E4A4-494D-AAEE-AC8E59B07232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682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avec flèche 24">
            <a:extLst>
              <a:ext uri="{FF2B5EF4-FFF2-40B4-BE49-F238E27FC236}">
                <a16:creationId xmlns:a16="http://schemas.microsoft.com/office/drawing/2014/main" id="{18EA439F-5733-1443-B843-E57021842F82}"/>
              </a:ext>
            </a:extLst>
          </p:cNvPr>
          <p:cNvCxnSpPr>
            <a:cxnSpLocks/>
          </p:cNvCxnSpPr>
          <p:nvPr/>
        </p:nvCxnSpPr>
        <p:spPr>
          <a:xfrm flipV="1">
            <a:off x="5786803" y="3878654"/>
            <a:ext cx="72000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EA6E4A2-9DA3-6442-A1C1-0515375DB210}"/>
              </a:ext>
            </a:extLst>
          </p:cNvPr>
          <p:cNvSpPr/>
          <p:nvPr/>
        </p:nvSpPr>
        <p:spPr>
          <a:xfrm>
            <a:off x="227766" y="4029081"/>
            <a:ext cx="2408647" cy="914400"/>
          </a:xfrm>
          <a:prstGeom prst="roundRect">
            <a:avLst/>
          </a:prstGeom>
          <a:solidFill>
            <a:srgbClr val="6F6F70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5 </a:t>
            </a:r>
            <a:r>
              <a:rPr lang="fr-FR" dirty="0"/>
              <a:t>modèles statistiques</a:t>
            </a:r>
            <a:endParaRPr lang="en-CH" dirty="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39AAF0F0-94B4-0E4B-B63C-C59807CDE022}"/>
              </a:ext>
            </a:extLst>
          </p:cNvPr>
          <p:cNvSpPr/>
          <p:nvPr/>
        </p:nvSpPr>
        <p:spPr>
          <a:xfrm>
            <a:off x="227766" y="2785866"/>
            <a:ext cx="2377857" cy="914400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12 </a:t>
            </a:r>
            <a:r>
              <a:rPr lang="fr-FR" dirty="0"/>
              <a:t>jeux de données d’occurrences</a:t>
            </a:r>
            <a:endParaRPr lang="en-CH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1BDEFF6-5446-7F4A-B793-51A5B4999B63}"/>
              </a:ext>
            </a:extLst>
          </p:cNvPr>
          <p:cNvSpPr/>
          <p:nvPr/>
        </p:nvSpPr>
        <p:spPr>
          <a:xfrm>
            <a:off x="6603353" y="1831816"/>
            <a:ext cx="2267271" cy="91412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Cross validation</a:t>
            </a:r>
          </a:p>
          <a:p>
            <a:pPr algn="ctr"/>
            <a:r>
              <a:rPr lang="en-CH"/>
              <a:t>TSS</a:t>
            </a:r>
            <a:endParaRPr lang="en-CH" dirty="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5FBE7B1F-0A68-AA4F-98DE-86AD3A231CF3}"/>
              </a:ext>
            </a:extLst>
          </p:cNvPr>
          <p:cNvSpPr/>
          <p:nvPr/>
        </p:nvSpPr>
        <p:spPr>
          <a:xfrm>
            <a:off x="3413842" y="3439928"/>
            <a:ext cx="226087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60 </a:t>
            </a:r>
            <a:r>
              <a:rPr lang="fr-FR" dirty="0"/>
              <a:t>jeux de données de </a:t>
            </a:r>
            <a:r>
              <a:rPr lang="en-CH"/>
              <a:t>pr</a:t>
            </a:r>
            <a:r>
              <a:rPr lang="fr-FR" dirty="0" err="1"/>
              <a:t>oje</a:t>
            </a:r>
            <a:r>
              <a:rPr lang="en-CH"/>
              <a:t>ctions</a:t>
            </a:r>
            <a:endParaRPr lang="en-CH" dirty="0"/>
          </a:p>
        </p:txBody>
      </p: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B509D1F1-4E82-1A46-BEFD-21668BB01BE6}"/>
              </a:ext>
            </a:extLst>
          </p:cNvPr>
          <p:cNvSpPr/>
          <p:nvPr/>
        </p:nvSpPr>
        <p:spPr>
          <a:xfrm>
            <a:off x="3413842" y="5042725"/>
            <a:ext cx="2260878" cy="91412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 environnementales</a:t>
            </a:r>
            <a:endParaRPr lang="en-CH" dirty="0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7E64BE9A-60D2-F443-B0FD-A73E1D107DB0}"/>
              </a:ext>
            </a:extLst>
          </p:cNvPr>
          <p:cNvSpPr/>
          <p:nvPr/>
        </p:nvSpPr>
        <p:spPr>
          <a:xfrm>
            <a:off x="6618886" y="3439928"/>
            <a:ext cx="2258805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Apprentissage ensembliste</a:t>
            </a:r>
          </a:p>
          <a:p>
            <a:pPr algn="ctr"/>
            <a:r>
              <a:rPr lang="fr-FR" dirty="0"/>
              <a:t>(ensemble </a:t>
            </a:r>
            <a:r>
              <a:rPr lang="fr-FR" dirty="0" err="1"/>
              <a:t>modeling</a:t>
            </a:r>
            <a:r>
              <a:rPr lang="fr-FR" dirty="0"/>
              <a:t>) </a:t>
            </a:r>
          </a:p>
        </p:txBody>
      </p:sp>
      <p:cxnSp>
        <p:nvCxnSpPr>
          <p:cNvPr id="23" name="Connecteur droit avec flèche 24">
            <a:extLst>
              <a:ext uri="{FF2B5EF4-FFF2-40B4-BE49-F238E27FC236}">
                <a16:creationId xmlns:a16="http://schemas.microsoft.com/office/drawing/2014/main" id="{66DB3A5A-E14F-C245-A884-A91F307F4004}"/>
              </a:ext>
            </a:extLst>
          </p:cNvPr>
          <p:cNvCxnSpPr>
            <a:cxnSpLocks/>
          </p:cNvCxnSpPr>
          <p:nvPr/>
        </p:nvCxnSpPr>
        <p:spPr>
          <a:xfrm flipV="1">
            <a:off x="4544281" y="4486281"/>
            <a:ext cx="0" cy="4508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36">
            <a:extLst>
              <a:ext uri="{FF2B5EF4-FFF2-40B4-BE49-F238E27FC236}">
                <a16:creationId xmlns:a16="http://schemas.microsoft.com/office/drawing/2014/main" id="{4A25939D-3E5C-A24F-B069-851EA862F1E7}"/>
              </a:ext>
            </a:extLst>
          </p:cNvPr>
          <p:cNvSpPr/>
          <p:nvPr/>
        </p:nvSpPr>
        <p:spPr>
          <a:xfrm>
            <a:off x="9821857" y="3439927"/>
            <a:ext cx="2333034" cy="914400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1 jeu de données de projections</a:t>
            </a:r>
          </a:p>
        </p:txBody>
      </p:sp>
      <p:sp>
        <p:nvSpPr>
          <p:cNvPr id="28" name="Accolade ouvrante 20">
            <a:extLst>
              <a:ext uri="{FF2B5EF4-FFF2-40B4-BE49-F238E27FC236}">
                <a16:creationId xmlns:a16="http://schemas.microsoft.com/office/drawing/2014/main" id="{F18F3F6D-9F5B-BF43-B426-7D95D515BA20}"/>
              </a:ext>
            </a:extLst>
          </p:cNvPr>
          <p:cNvSpPr/>
          <p:nvPr/>
        </p:nvSpPr>
        <p:spPr>
          <a:xfrm flipH="1">
            <a:off x="2827713" y="2823132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cxnSp>
        <p:nvCxnSpPr>
          <p:cNvPr id="29" name="Connecteur droit avec flèche 24">
            <a:extLst>
              <a:ext uri="{FF2B5EF4-FFF2-40B4-BE49-F238E27FC236}">
                <a16:creationId xmlns:a16="http://schemas.microsoft.com/office/drawing/2014/main" id="{75860684-FF29-C340-907E-5D511E4A678E}"/>
              </a:ext>
            </a:extLst>
          </p:cNvPr>
          <p:cNvCxnSpPr>
            <a:cxnSpLocks/>
          </p:cNvCxnSpPr>
          <p:nvPr/>
        </p:nvCxnSpPr>
        <p:spPr>
          <a:xfrm flipV="1">
            <a:off x="8967887" y="3897127"/>
            <a:ext cx="766397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4">
            <a:extLst>
              <a:ext uri="{FF2B5EF4-FFF2-40B4-BE49-F238E27FC236}">
                <a16:creationId xmlns:a16="http://schemas.microsoft.com/office/drawing/2014/main" id="{839D0DE0-C593-3647-8BD2-75A96930062C}"/>
              </a:ext>
            </a:extLst>
          </p:cNvPr>
          <p:cNvCxnSpPr>
            <a:cxnSpLocks/>
          </p:cNvCxnSpPr>
          <p:nvPr/>
        </p:nvCxnSpPr>
        <p:spPr>
          <a:xfrm>
            <a:off x="7736989" y="2901027"/>
            <a:ext cx="0" cy="45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951E4-C77A-CE47-97E4-6A52EE8D0BA8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C0F3176-DC32-E844-A488-EDED3C5A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08" y="2350586"/>
            <a:ext cx="3311270" cy="94509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3B7D86C-EC6F-F14C-8930-EAB90B172F51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CEA9B6-F7D2-8F4F-894A-A01629057B4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402DD43-ED34-B74F-B024-47643A67A816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34E0FCA-96C9-744F-AC45-066E19168DD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8F29E29-D57F-574A-8508-3DCFAF655E7D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9F02FDAA-B644-8A4F-AD31-4D117744FDF6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AFCDC4C-3E65-4E40-BB77-E2245A84F6F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B1A92E47-51E2-A34F-B6D9-41ABA63009B8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80DF606-5992-1046-83F6-7EFDE1BD86DB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2CF8F1-39A7-1E41-BDF8-1EDF1513956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932BDACB-A814-B641-93E1-BABBF08A254D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975DEB89-6026-A84B-A4D8-FB4753CF479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4E36ECF1-B95A-E84D-A51E-DAFF9320368B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A28D38A-F5A9-EC4F-A05F-5D14A1D6B742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5DE0A5E-9515-A543-B957-05F29F55889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F82644E-0DA4-554F-A69E-E6D0E1EA351F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C11314DF-37CD-6849-940A-4DF0C6A824C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04523B8-37AA-9F41-851A-AD3F37F20CC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1AB5C71-9F93-2C44-BAAD-347A6B688A6B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9C6DD6BE-1428-7A44-9572-E382085CD06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4FD5A2E-3D9D-C04B-9C09-D4637D732A14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290A989C-AA14-854B-8674-B25C4A0822B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D0FAEF9-D4BD-3546-B937-BA12C2CAB5D4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2B9FD23-1572-3840-9FDF-DBFCD721B650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40FC1A3-FE22-1C40-9B82-3670EBE57B8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AA08A68-C909-9041-B78D-46EF7C07DCE4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FD4462-A3A9-5049-A339-6ED9A87FD6AE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actuelles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40AA20-42B2-1042-87D3-4E9236AA3A99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866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4158BAD-8DA2-5E44-A3F0-95FACE5D39E2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DCCEF2-429C-294B-BFDB-1D1240DB98E5}"/>
              </a:ext>
            </a:extLst>
          </p:cNvPr>
          <p:cNvSpPr txBox="1"/>
          <p:nvPr/>
        </p:nvSpPr>
        <p:spPr>
          <a:xfrm>
            <a:off x="7268454" y="6090835"/>
            <a:ext cx="451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2 : </a:t>
            </a:r>
            <a:r>
              <a:rPr lang="fr-FR" sz="1400" dirty="0"/>
              <a:t>Carte d’habitat potentiel présent de la morue </a:t>
            </a:r>
            <a:r>
              <a:rPr lang="fr-FR" sz="1400" i="1" dirty="0" err="1"/>
              <a:t>Gadus</a:t>
            </a:r>
            <a:r>
              <a:rPr lang="fr-FR" sz="1400" i="1" dirty="0"/>
              <a:t> </a:t>
            </a:r>
            <a:r>
              <a:rPr lang="fr-FR" sz="1400" i="1" dirty="0" err="1"/>
              <a:t>morhua</a:t>
            </a:r>
            <a:r>
              <a:rPr lang="fr-FR" sz="1400" i="1" dirty="0"/>
              <a:t> </a:t>
            </a:r>
            <a:r>
              <a:rPr lang="fr-FR" sz="1400" dirty="0"/>
              <a:t>(</a:t>
            </a:r>
            <a:r>
              <a:rPr lang="fr-FR" sz="1400" dirty="0" err="1"/>
              <a:t>Linnaeus</a:t>
            </a:r>
            <a:r>
              <a:rPr lang="fr-FR" sz="1400" dirty="0"/>
              <a:t> 1978)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9CFE-6FFC-1A41-ADA4-F04E28FB5E4D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B037DC7-CD76-B545-A7FB-97CDCE551EF2}"/>
                  </a:ext>
                </a:extLst>
              </p:cNvPr>
              <p:cNvSpPr txBox="1"/>
              <p:nvPr/>
            </p:nvSpPr>
            <p:spPr>
              <a:xfrm>
                <a:off x="8673175" y="991473"/>
                <a:ext cx="17451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9426 cellules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° × 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FR" sz="1600" b="1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B037DC7-CD76-B545-A7FB-97CDCE5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175" y="991473"/>
                <a:ext cx="1745135" cy="584775"/>
              </a:xfrm>
              <a:prstGeom prst="rect">
                <a:avLst/>
              </a:prstGeom>
              <a:blipFill>
                <a:blip r:embed="rId3"/>
                <a:stretch>
                  <a:fillRect t="-2128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 21">
            <a:extLst>
              <a:ext uri="{FF2B5EF4-FFF2-40B4-BE49-F238E27FC236}">
                <a16:creationId xmlns:a16="http://schemas.microsoft.com/office/drawing/2014/main" id="{BADEE809-F544-0F43-892B-E7481FEB87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562" r="60059" b="11146"/>
          <a:stretch/>
        </p:blipFill>
        <p:spPr>
          <a:xfrm>
            <a:off x="7268454" y="1626081"/>
            <a:ext cx="4554578" cy="44530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C7F886-AEDE-D34D-A053-48CB50B5F36B}"/>
              </a:ext>
            </a:extLst>
          </p:cNvPr>
          <p:cNvSpPr/>
          <p:nvPr/>
        </p:nvSpPr>
        <p:spPr>
          <a:xfrm>
            <a:off x="7268454" y="1637803"/>
            <a:ext cx="2437391" cy="298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tx1"/>
                </a:solidFill>
              </a:rPr>
              <a:t>Gadus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morhua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(Morue)</a:t>
            </a:r>
            <a:endParaRPr lang="fr-FR" i="1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3DFB814-A57F-0043-A2CF-FFD019C4FFD4}"/>
              </a:ext>
            </a:extLst>
          </p:cNvPr>
          <p:cNvGrpSpPr/>
          <p:nvPr/>
        </p:nvGrpSpPr>
        <p:grpSpPr>
          <a:xfrm>
            <a:off x="262891" y="2704761"/>
            <a:ext cx="6740457" cy="2367640"/>
            <a:chOff x="572172" y="2704761"/>
            <a:chExt cx="6740457" cy="23676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A0E33A4-59E2-4946-B7C5-E57F2893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69" r="220" b="1029"/>
            <a:stretch/>
          </p:blipFill>
          <p:spPr>
            <a:xfrm>
              <a:off x="572172" y="2704761"/>
              <a:ext cx="6740457" cy="2367640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769D7C37-E5E2-3C42-9A89-D6336A580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9487" y="3160582"/>
              <a:ext cx="1686740" cy="481424"/>
            </a:xfrm>
            <a:prstGeom prst="rect">
              <a:avLst/>
            </a:prstGeom>
          </p:spPr>
        </p:pic>
      </p:grpSp>
      <p:pic>
        <p:nvPicPr>
          <p:cNvPr id="21" name="Image 18">
            <a:extLst>
              <a:ext uri="{FF2B5EF4-FFF2-40B4-BE49-F238E27FC236}">
                <a16:creationId xmlns:a16="http://schemas.microsoft.com/office/drawing/2014/main" id="{3F495960-2DB2-C041-82C5-37EF8AD996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096" y1="45361" x2="12579" y2="32990"/>
                        <a14:foregroundMark x1="12579" y1="32990" x2="20964" y2="27835"/>
                        <a14:foregroundMark x1="22013" y1="26804" x2="27883" y2="23196"/>
                        <a14:foregroundMark x1="28931" y1="22165" x2="32075" y2="13918"/>
                        <a14:foregroundMark x1="32075" y1="13918" x2="37526" y2="5670"/>
                        <a14:foregroundMark x1="37736" y1="5670" x2="37736" y2="5670"/>
                        <a14:foregroundMark x1="38574" y1="5670" x2="42767" y2="2577"/>
                        <a14:foregroundMark x1="43187" y1="3608" x2="44444" y2="8247"/>
                        <a14:foregroundMark x1="44654" y1="9794" x2="43606" y2="16495"/>
                        <a14:foregroundMark x1="42767" y1="20103" x2="42138" y2="22680"/>
                        <a14:foregroundMark x1="42348" y1="22680" x2="43187" y2="17526"/>
                        <a14:foregroundMark x1="42977" y1="23196" x2="50943" y2="14433"/>
                        <a14:foregroundMark x1="51153" y1="13918" x2="53249" y2="11856"/>
                        <a14:foregroundMark x1="53459" y1="11856" x2="59329" y2="20619"/>
                        <a14:foregroundMark x1="59539" y1="21649" x2="63312" y2="28866"/>
                        <a14:foregroundMark x1="63312" y1="28866" x2="62055" y2="33505"/>
                        <a14:foregroundMark x1="62055" y1="33505" x2="63941" y2="35052"/>
                        <a14:foregroundMark x1="64151" y1="35052" x2="67505" y2="33505"/>
                        <a14:foregroundMark x1="67505" y1="33505" x2="72537" y2="28351"/>
                        <a14:foregroundMark x1="72746" y1="27835" x2="74633" y2="26804"/>
                        <a14:foregroundMark x1="74843" y1="27320" x2="79245" y2="34021"/>
                        <a14:foregroundMark x1="79665" y1="35052" x2="80503" y2="37629"/>
                        <a14:foregroundMark x1="80503" y1="38144" x2="79874" y2="41753"/>
                        <a14:foregroundMark x1="79874" y1="41753" x2="83438" y2="42268"/>
                        <a14:foregroundMark x1="83438" y1="41237" x2="95178" y2="30412"/>
                        <a14:foregroundMark x1="95597" y1="30928" x2="97275" y2="30928"/>
                        <a14:foregroundMark x1="97694" y1="30928" x2="97484" y2="39175"/>
                        <a14:foregroundMark x1="97484" y1="39691" x2="97275" y2="51031"/>
                        <a14:foregroundMark x1="97275" y1="51546" x2="97275" y2="61340"/>
                        <a14:foregroundMark x1="97275" y1="63402" x2="97065" y2="70103"/>
                        <a14:foregroundMark x1="96855" y1="70103" x2="95388" y2="69588"/>
                        <a14:foregroundMark x1="95388" y1="69588" x2="83019" y2="55155"/>
                        <a14:foregroundMark x1="82809" y1="55155" x2="79874" y2="56186"/>
                        <a14:foregroundMark x1="79455" y1="56186" x2="77568" y2="63402"/>
                        <a14:foregroundMark x1="77568" y1="63918" x2="76730" y2="68041"/>
                        <a14:foregroundMark x1="76310" y1="69072" x2="75681" y2="70619"/>
                        <a14:foregroundMark x1="75472" y1="71134" x2="70650" y2="69588"/>
                        <a14:foregroundMark x1="70440" y1="69072" x2="66457" y2="64948"/>
                        <a14:foregroundMark x1="65828" y1="63402" x2="64570" y2="63918"/>
                        <a14:foregroundMark x1="64570" y1="64433" x2="63103" y2="74227"/>
                        <a14:foregroundMark x1="63103" y1="74742" x2="62055" y2="79381"/>
                        <a14:foregroundMark x1="61845" y1="80412" x2="61006" y2="85052"/>
                        <a14:foregroundMark x1="61006" y1="85052" x2="55975" y2="83505"/>
                        <a14:foregroundMark x1="55765" y1="82990" x2="51992" y2="79897"/>
                        <a14:foregroundMark x1="51572" y1="79381" x2="47799" y2="76804"/>
                        <a14:foregroundMark x1="47379" y1="76289" x2="44654" y2="76289"/>
                        <a14:foregroundMark x1="44235" y1="77835" x2="38574" y2="78351"/>
                        <a14:foregroundMark x1="38365" y1="78351" x2="32914" y2="76289"/>
                        <a14:foregroundMark x1="32495" y1="76289" x2="28721" y2="74227"/>
                        <a14:foregroundMark x1="28721" y1="76289" x2="28302" y2="88660"/>
                        <a14:foregroundMark x1="28092" y1="90206" x2="27883" y2="95361"/>
                        <a14:foregroundMark x1="28092" y1="95361" x2="28512" y2="90722"/>
                        <a14:foregroundMark x1="27673" y1="96907" x2="24528" y2="83505"/>
                        <a14:foregroundMark x1="24528" y1="83505" x2="22642" y2="73196"/>
                        <a14:foregroundMark x1="22642" y1="72680" x2="18239" y2="70619"/>
                        <a14:foregroundMark x1="18029" y1="70619" x2="13208" y2="67010"/>
                        <a14:foregroundMark x1="11950" y1="66495" x2="11950" y2="66495"/>
                        <a14:foregroundMark x1="15723" y1="69588" x2="9224" y2="65979"/>
                        <a14:foregroundMark x1="9224" y1="65979" x2="5031" y2="60309"/>
                        <a14:foregroundMark x1="4822" y1="60309" x2="2516" y2="57216"/>
                        <a14:foregroundMark x1="2935" y1="57732" x2="2306" y2="61340"/>
                        <a14:foregroundMark x1="2096" y1="63402" x2="2096" y2="63918"/>
                        <a14:foregroundMark x1="2096" y1="63918" x2="1887" y2="56186"/>
                        <a14:foregroundMark x1="1887" y1="56186" x2="1048" y2="49485"/>
                        <a14:backgroundMark x1="3983" y1="63402" x2="3564" y2="61856"/>
                        <a14:backgroundMark x1="419" y1="56186" x2="419" y2="56186"/>
                        <a14:backgroundMark x1="839" y1="53093" x2="629" y2="61340"/>
                        <a14:backgroundMark x1="36268" y1="2577" x2="39832" y2="515"/>
                        <a14:backgroundMark x1="40461" y1="515" x2="45702" y2="0"/>
                        <a14:backgroundMark x1="46331" y1="2577" x2="44654" y2="16495"/>
                        <a14:backgroundMark x1="43816" y1="20103" x2="43187" y2="21649"/>
                        <a14:backgroundMark x1="98113" y1="34021" x2="98532" y2="66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82" y="1578309"/>
            <a:ext cx="1965758" cy="798400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8A240180-CEC0-454D-8791-A9C4FE6EFB65}"/>
              </a:ext>
            </a:extLst>
          </p:cNvPr>
          <p:cNvGrpSpPr/>
          <p:nvPr/>
        </p:nvGrpSpPr>
        <p:grpSpPr>
          <a:xfrm>
            <a:off x="10884352" y="2376709"/>
            <a:ext cx="649537" cy="287830"/>
            <a:chOff x="10891548" y="1288433"/>
            <a:chExt cx="649537" cy="2878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5049C3-8995-F949-90C3-8DC5E7AEB6DA}"/>
                </a:ext>
              </a:extLst>
            </p:cNvPr>
            <p:cNvSpPr/>
            <p:nvPr/>
          </p:nvSpPr>
          <p:spPr>
            <a:xfrm>
              <a:off x="10972529" y="1530544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F418171-5826-344C-9D85-48C0E7D5AC0F}"/>
                </a:ext>
              </a:extLst>
            </p:cNvPr>
            <p:cNvSpPr txBox="1"/>
            <p:nvPr/>
          </p:nvSpPr>
          <p:spPr>
            <a:xfrm>
              <a:off x="10891548" y="1288433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</a:t>
              </a:r>
              <a:r>
                <a:rPr lang="fr-FR" sz="1200" dirty="0"/>
                <a:t> </a:t>
              </a:r>
              <a:r>
                <a:rPr lang="fr-FR" sz="1200" dirty="0">
                  <a:solidFill>
                    <a:schemeClr val="bg1"/>
                  </a:solidFill>
                </a:rPr>
                <a:t>km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4CFA876E-BE0B-F146-95AC-D3A40ED0D3E7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actuelles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404ADEA-160D-4447-B42D-CE384E9FF5D3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3E073B-C434-7440-88E0-76B1A07842D0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11950B3-7D7F-7C47-92E7-6A8C145A6B92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705F4BD-4F82-E34B-8837-7DC8D5BD377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02824BDC-9EB8-9E49-B42D-2A2D7C006632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6C09CFAF-D2AF-9F48-9E4D-C4A4B76B42FD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2848B512-CB2A-A24C-8844-08E18736BC9B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1A1832C-0400-2644-9356-3C7EF668F548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69976-3A1D-084D-A656-F9AA70A11BCA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9E0E714-5B38-E043-94A6-C5E544A0B86A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42690F06-6442-AC4E-887A-31E0CD6979BF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10CA7A44-D148-F344-8129-6E8E598C8668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759A57B8-4D1F-A64F-AE06-BED2E1FC4F25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3413F9A-3DEC-9E48-9AA5-4EFCFD29B55B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76CFBE8-F057-9345-AFF0-3C37C224028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7B6968D-7A4C-5547-A4E5-7CB04A0DD837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FE1BC93-39E4-D144-8973-C0237A1A420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4677410-8937-664C-974C-030614AB5F3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F276F6A4-0AC9-4244-B0BD-09E100C72BFD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D8674BB-002F-2C49-B42A-50AA0BAB81D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EC2E1191-02F7-AE47-9538-14785EE46DF1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83F10447-C95D-F346-AF1A-00EA99001961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74F8EEFA-A6DC-964F-BDFB-AF7F66E1455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CB2C3910-0C3A-934E-8FEE-8B9B03C7E701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651D5DB-3406-9E4D-AB4B-7283E76C9D1C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AC9E8157-093C-C648-9050-2A1AA70F185F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EB8F2B49-80C1-A04C-94EB-3F18F5EA0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118" y="2665146"/>
            <a:ext cx="6792230" cy="24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9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futures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49C63-A39E-A249-A0CF-A5C71B09FCA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66E76B-6B5C-F242-A73A-C1853ACBD10F}"/>
              </a:ext>
            </a:extLst>
          </p:cNvPr>
          <p:cNvSpPr/>
          <p:nvPr/>
        </p:nvSpPr>
        <p:spPr>
          <a:xfrm>
            <a:off x="3390626" y="1909067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atin typeface="Arial Black" panose="020B0A04020102020204" pitchFamily="34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921E8F-B3D4-5548-AF7F-3B7E80F25DDC}"/>
              </a:ext>
            </a:extLst>
          </p:cNvPr>
          <p:cNvSpPr/>
          <p:nvPr/>
        </p:nvSpPr>
        <p:spPr>
          <a:xfrm>
            <a:off x="3289633" y="3745219"/>
            <a:ext cx="5918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5E450192-9F32-9A42-BC26-3CEE54FACCBE}"/>
              </a:ext>
            </a:extLst>
          </p:cNvPr>
          <p:cNvSpPr/>
          <p:nvPr/>
        </p:nvSpPr>
        <p:spPr>
          <a:xfrm>
            <a:off x="90152" y="1868990"/>
            <a:ext cx="3261173" cy="914400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GCM* pour 8 périodes</a:t>
            </a:r>
          </a:p>
          <a:p>
            <a:pPr algn="ctr"/>
            <a:r>
              <a:rPr lang="fr-FR" b="1" dirty="0"/>
              <a:t>2000-2030 / 2070-2100</a:t>
            </a:r>
            <a:endParaRPr lang="en-US" b="1" dirty="0"/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6C48E27D-A737-DC4D-B321-C90DAAFC4D43}"/>
              </a:ext>
            </a:extLst>
          </p:cNvPr>
          <p:cNvSpPr/>
          <p:nvPr/>
        </p:nvSpPr>
        <p:spPr>
          <a:xfrm>
            <a:off x="3819777" y="1871383"/>
            <a:ext cx="2314688" cy="914400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GCM de 1990-2020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5338028B-3D75-9D48-A4FE-A1A9883CFA69}"/>
                  </a:ext>
                </a:extLst>
              </p:cNvPr>
              <p:cNvSpPr/>
              <p:nvPr/>
            </p:nvSpPr>
            <p:spPr>
              <a:xfrm>
                <a:off x="2435875" y="3430090"/>
                <a:ext cx="2299352" cy="474750"/>
              </a:xfrm>
              <a:prstGeom prst="roundRect">
                <a:avLst/>
              </a:prstGeom>
              <a:solidFill>
                <a:srgbClr val="6F6F70"/>
              </a:solidFill>
              <a:ln>
                <a:solidFill>
                  <a:srgbClr val="6F6F7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GCM</a:t>
                </a:r>
                <a:endParaRPr lang="en-CH" dirty="0"/>
              </a:p>
            </p:txBody>
          </p:sp>
        </mc:Choice>
        <mc:Fallback xmlns=""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5338028B-3D75-9D48-A4FE-A1A9883CF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875" y="3430090"/>
                <a:ext cx="2299352" cy="474750"/>
              </a:xfrm>
              <a:prstGeom prst="roundRect">
                <a:avLst/>
              </a:prstGeom>
              <a:blipFill>
                <a:blip r:embed="rId2"/>
                <a:stretch>
                  <a:fillRect b="-10256"/>
                </a:stretch>
              </a:blipFill>
              <a:ln>
                <a:solidFill>
                  <a:srgbClr val="6F6F7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42B09DD-533E-8A4F-B677-3B45B9C3A48B}"/>
              </a:ext>
            </a:extLst>
          </p:cNvPr>
          <p:cNvSpPr txBox="1"/>
          <p:nvPr/>
        </p:nvSpPr>
        <p:spPr>
          <a:xfrm>
            <a:off x="0" y="6058755"/>
            <a:ext cx="174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*GCM : Modèle de circulation globale</a:t>
            </a:r>
          </a:p>
        </p:txBody>
      </p:sp>
      <p:sp>
        <p:nvSpPr>
          <p:cNvPr id="32" name="Accolade ouvrante 20">
            <a:extLst>
              <a:ext uri="{FF2B5EF4-FFF2-40B4-BE49-F238E27FC236}">
                <a16:creationId xmlns:a16="http://schemas.microsoft.com/office/drawing/2014/main" id="{3D109CF7-FAB0-D341-BC59-EF17695386DD}"/>
              </a:ext>
            </a:extLst>
          </p:cNvPr>
          <p:cNvSpPr/>
          <p:nvPr/>
        </p:nvSpPr>
        <p:spPr>
          <a:xfrm rot="5400000" flipH="1">
            <a:off x="3354163" y="2031088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3" name="Accolade ouvrante 20">
            <a:extLst>
              <a:ext uri="{FF2B5EF4-FFF2-40B4-BE49-F238E27FC236}">
                <a16:creationId xmlns:a16="http://schemas.microsoft.com/office/drawing/2014/main" id="{5B95E73E-B627-D045-BB21-2A398D7C1E40}"/>
              </a:ext>
            </a:extLst>
          </p:cNvPr>
          <p:cNvSpPr/>
          <p:nvPr/>
        </p:nvSpPr>
        <p:spPr>
          <a:xfrm rot="5400000" flipH="1">
            <a:off x="3354163" y="4284557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44EBC155-B969-5846-99A0-1A16CACA3DD3}"/>
              </a:ext>
            </a:extLst>
          </p:cNvPr>
          <p:cNvSpPr/>
          <p:nvPr/>
        </p:nvSpPr>
        <p:spPr>
          <a:xfrm>
            <a:off x="2440197" y="5691378"/>
            <a:ext cx="2295030" cy="849285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Conditions futures pour 8 périodes</a:t>
            </a:r>
            <a:endParaRPr lang="en-CH" sz="2000" b="1" dirty="0"/>
          </a:p>
        </p:txBody>
      </p: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4783064C-754D-E644-ACB5-E88997BD0507}"/>
              </a:ext>
            </a:extLst>
          </p:cNvPr>
          <p:cNvSpPr/>
          <p:nvPr/>
        </p:nvSpPr>
        <p:spPr>
          <a:xfrm>
            <a:off x="2435874" y="4375259"/>
            <a:ext cx="2299353" cy="67940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présent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2BED8D-8396-134D-8099-D5D62445B0FA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480D4E-6781-FC41-BDAF-9FA659F9C916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E6B50C4-12C3-794B-A1DE-6645A7757F66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EE318098-33A7-A545-A7EA-CBDE519EB8C8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80CC421-0D40-8746-9CE2-444378C7D6AE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4B69B490-11CA-3840-90F8-527CFBA59F76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A7C5C9B4-CDAA-0141-83D1-566CE78BA48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083CF01-F758-E540-9155-D6C8939A7579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6CCD2A1-6FC5-F94D-8C70-B2230147EA5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D2997B7-8315-754B-A80D-42795D40D2E8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EF15008-84A2-4F4F-8250-35644A7DA6C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B779F0F-DA13-1145-BDBD-50F4C1EF05A5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D93DE529-53C3-4342-B9F2-42DD4E72CD7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6AE77BD-A758-0644-B43A-EA93234FD98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F061C68-FAD9-1F4E-B396-C13EA1D4C7C6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D7014B8-DFD0-DE4C-9BE7-D16A1986E7E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9E59A79-DDED-9444-B424-46AD57FD73C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8AD0D130-6E99-2942-87EA-82F50176756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16EE364-96A2-054F-84C3-2B0D87947CF5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FDF519D-A032-E645-AE93-16812E9D41B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A0213D0-6546-D74F-87A3-128DF4CCF6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638F0AF-A6BD-C540-8DF6-65F166C1A7B5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89848616-8763-2448-904E-AAB323A756AE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506D37A-19EC-FD45-8AE9-B29E1CB82391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1F21B47A-99CA-7C44-A0B2-67DB4036C9C4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AC9C1BE-E1E2-5C4A-BFC2-EE86EA56FE8D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3899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227766" y="783963"/>
            <a:ext cx="356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</a:p>
          <a:p>
            <a:endParaRPr lang="fr-FR" sz="2200" b="1" i="1" dirty="0">
              <a:solidFill>
                <a:srgbClr val="0066B7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DAD19-37A1-804D-A0F6-8D8AADE7AB2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31779-CD09-D748-B2F8-3E66334F2696}"/>
              </a:ext>
            </a:extLst>
          </p:cNvPr>
          <p:cNvGrpSpPr/>
          <p:nvPr/>
        </p:nvGrpSpPr>
        <p:grpSpPr>
          <a:xfrm>
            <a:off x="227766" y="1324693"/>
            <a:ext cx="5523883" cy="950996"/>
            <a:chOff x="128018" y="1861027"/>
            <a:chExt cx="5523883" cy="95099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30CC0C3-0D7A-6545-92A8-70A1C8CC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397804" y="1861027"/>
              <a:ext cx="950996" cy="95099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83775C7-9500-F146-9F74-C875A48E8B67}"/>
                </a:ext>
              </a:extLst>
            </p:cNvPr>
            <p:cNvSpPr txBox="1"/>
            <p:nvPr/>
          </p:nvSpPr>
          <p:spPr>
            <a:xfrm>
              <a:off x="128018" y="215185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taxonomique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3C0BEC9-E3A7-EB45-98A5-F4EEE6AC520C}"/>
                </a:ext>
              </a:extLst>
            </p:cNvPr>
            <p:cNvSpPr txBox="1"/>
            <p:nvPr/>
          </p:nvSpPr>
          <p:spPr>
            <a:xfrm>
              <a:off x="3352874" y="215913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fonctionnelle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6D2CA8C-3692-2449-A3C0-C509D650A3F5}"/>
              </a:ext>
            </a:extLst>
          </p:cNvPr>
          <p:cNvGrpSpPr/>
          <p:nvPr/>
        </p:nvGrpSpPr>
        <p:grpSpPr>
          <a:xfrm>
            <a:off x="11218761" y="1623438"/>
            <a:ext cx="649537" cy="287830"/>
            <a:chOff x="11097737" y="2005081"/>
            <a:chExt cx="649537" cy="2878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875CB3-67EA-1B48-9568-8143EC9AA59B}"/>
                </a:ext>
              </a:extLst>
            </p:cNvPr>
            <p:cNvSpPr/>
            <p:nvPr/>
          </p:nvSpPr>
          <p:spPr>
            <a:xfrm>
              <a:off x="11178718" y="2247192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555CE7-8D48-B643-B612-D6BFFC4AAF9D}"/>
                </a:ext>
              </a:extLst>
            </p:cNvPr>
            <p:cNvSpPr txBox="1"/>
            <p:nvPr/>
          </p:nvSpPr>
          <p:spPr>
            <a:xfrm>
              <a:off x="11097737" y="200508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 km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1263637-74D0-4949-A514-B228D74FEE2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F2E066E-9449-E04E-BF7A-00DBBDBA773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B7F98B8-59F7-4041-AF47-6A5A2452ABE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Introduction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7A47334-5856-9341-9555-D736E114671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AF958C18-0296-6943-9970-194C58CDE26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29471852-411C-4D43-9A8F-B55583DDCAE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98469613-35B2-B74E-95FD-9749C497F02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57AA8A0-10DB-6644-BF00-E3D30A150C3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F7CE5F4-7AFF-7744-A2F0-30804D3FAD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45411B5-23F1-0F4D-A1FE-3D2B626FBF10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DD21FC-7644-8245-A73C-30222B63BBC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C801BB9-2979-6340-B952-D22168079E00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01F9B47-D1AB-D84C-BF0C-51AEA8EE0382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752DF82-58F7-0149-B8DC-FB44C8FD1551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EEE2B314-8618-7642-BFDD-6EB4F571ADE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3C24E8E-5DFA-5344-9EE8-C2E0B7189DD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1230626-5291-364C-BDB3-434EF3660A2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B181D48-30B5-964F-AC6D-7CFA89B57FD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7DEFDCDD-0E57-6E4D-9926-BF20E679918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AE18D5E5-1D58-A14C-8AB3-B7A56182ECF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A49D610-B510-214F-AF26-DE4855661FF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0F8BF4E-3EA9-5C4A-8B4B-6DB349DA63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1769E99-B0A2-A44F-8852-A1C144DC31E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5596FE4-7219-FD4C-8935-887E76593F4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9C4AE28-B7FA-6D48-93C2-7DE3D38ED220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85428A3-5575-6D40-949A-BD6A1DC6509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562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futures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49C63-A39E-A249-A0CF-A5C71B09FCA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66E76B-6B5C-F242-A73A-C1853ACBD10F}"/>
              </a:ext>
            </a:extLst>
          </p:cNvPr>
          <p:cNvSpPr/>
          <p:nvPr/>
        </p:nvSpPr>
        <p:spPr>
          <a:xfrm>
            <a:off x="3390626" y="1909067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atin typeface="Arial Black" panose="020B0A04020102020204" pitchFamily="34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921E8F-B3D4-5548-AF7F-3B7E80F25DDC}"/>
              </a:ext>
            </a:extLst>
          </p:cNvPr>
          <p:cNvSpPr/>
          <p:nvPr/>
        </p:nvSpPr>
        <p:spPr>
          <a:xfrm>
            <a:off x="3289633" y="3745219"/>
            <a:ext cx="5918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5E450192-9F32-9A42-BC26-3CEE54FACCBE}"/>
              </a:ext>
            </a:extLst>
          </p:cNvPr>
          <p:cNvSpPr/>
          <p:nvPr/>
        </p:nvSpPr>
        <p:spPr>
          <a:xfrm>
            <a:off x="90152" y="1868990"/>
            <a:ext cx="3261173" cy="914400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GCM* pour 8 périodes</a:t>
            </a:r>
          </a:p>
          <a:p>
            <a:pPr algn="ctr"/>
            <a:r>
              <a:rPr lang="fr-FR" b="1" dirty="0"/>
              <a:t>2000-2030 / 2070-2100</a:t>
            </a:r>
            <a:endParaRPr lang="en-US" b="1" dirty="0"/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6C48E27D-A737-DC4D-B321-C90DAAFC4D43}"/>
              </a:ext>
            </a:extLst>
          </p:cNvPr>
          <p:cNvSpPr/>
          <p:nvPr/>
        </p:nvSpPr>
        <p:spPr>
          <a:xfrm>
            <a:off x="3819777" y="1871383"/>
            <a:ext cx="2314688" cy="914400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GCM de 1990-2020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5338028B-3D75-9D48-A4FE-A1A9883CFA69}"/>
                  </a:ext>
                </a:extLst>
              </p:cNvPr>
              <p:cNvSpPr/>
              <p:nvPr/>
            </p:nvSpPr>
            <p:spPr>
              <a:xfrm>
                <a:off x="2435875" y="3430090"/>
                <a:ext cx="2299352" cy="474750"/>
              </a:xfrm>
              <a:prstGeom prst="roundRect">
                <a:avLst/>
              </a:prstGeom>
              <a:solidFill>
                <a:srgbClr val="6F6F70"/>
              </a:solidFill>
              <a:ln>
                <a:solidFill>
                  <a:srgbClr val="6F6F7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GCM</a:t>
                </a:r>
                <a:endParaRPr lang="en-CH" dirty="0"/>
              </a:p>
            </p:txBody>
          </p:sp>
        </mc:Choice>
        <mc:Fallback xmlns=""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5338028B-3D75-9D48-A4FE-A1A9883CF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875" y="3430090"/>
                <a:ext cx="2299352" cy="474750"/>
              </a:xfrm>
              <a:prstGeom prst="roundRect">
                <a:avLst/>
              </a:prstGeom>
              <a:blipFill>
                <a:blip r:embed="rId2"/>
                <a:stretch>
                  <a:fillRect b="-10256"/>
                </a:stretch>
              </a:blipFill>
              <a:ln>
                <a:solidFill>
                  <a:srgbClr val="6F6F7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42B09DD-533E-8A4F-B677-3B45B9C3A48B}"/>
              </a:ext>
            </a:extLst>
          </p:cNvPr>
          <p:cNvSpPr txBox="1"/>
          <p:nvPr/>
        </p:nvSpPr>
        <p:spPr>
          <a:xfrm>
            <a:off x="0" y="6058755"/>
            <a:ext cx="174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*GCM : Modèle de circulation globale</a:t>
            </a:r>
          </a:p>
        </p:txBody>
      </p:sp>
      <p:sp>
        <p:nvSpPr>
          <p:cNvPr id="32" name="Accolade ouvrante 20">
            <a:extLst>
              <a:ext uri="{FF2B5EF4-FFF2-40B4-BE49-F238E27FC236}">
                <a16:creationId xmlns:a16="http://schemas.microsoft.com/office/drawing/2014/main" id="{3D109CF7-FAB0-D341-BC59-EF17695386DD}"/>
              </a:ext>
            </a:extLst>
          </p:cNvPr>
          <p:cNvSpPr/>
          <p:nvPr/>
        </p:nvSpPr>
        <p:spPr>
          <a:xfrm rot="5400000" flipH="1">
            <a:off x="3354163" y="2031088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3" name="Accolade ouvrante 20">
            <a:extLst>
              <a:ext uri="{FF2B5EF4-FFF2-40B4-BE49-F238E27FC236}">
                <a16:creationId xmlns:a16="http://schemas.microsoft.com/office/drawing/2014/main" id="{5B95E73E-B627-D045-BB21-2A398D7C1E40}"/>
              </a:ext>
            </a:extLst>
          </p:cNvPr>
          <p:cNvSpPr/>
          <p:nvPr/>
        </p:nvSpPr>
        <p:spPr>
          <a:xfrm rot="5400000" flipH="1">
            <a:off x="3354163" y="4284557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44EBC155-B969-5846-99A0-1A16CACA3DD3}"/>
              </a:ext>
            </a:extLst>
          </p:cNvPr>
          <p:cNvSpPr/>
          <p:nvPr/>
        </p:nvSpPr>
        <p:spPr>
          <a:xfrm>
            <a:off x="2440197" y="5691378"/>
            <a:ext cx="2295030" cy="849285"/>
          </a:xfrm>
          <a:prstGeom prst="roundRect">
            <a:avLst/>
          </a:prstGeom>
          <a:solidFill>
            <a:srgbClr val="004E92"/>
          </a:solidFill>
          <a:ln>
            <a:solidFill>
              <a:srgbClr val="004E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Conditions futures pour 8 périodes</a:t>
            </a:r>
            <a:endParaRPr lang="en-CH" sz="2000" b="1" dirty="0"/>
          </a:p>
        </p:txBody>
      </p: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4783064C-754D-E644-ACB5-E88997BD0507}"/>
              </a:ext>
            </a:extLst>
          </p:cNvPr>
          <p:cNvSpPr/>
          <p:nvPr/>
        </p:nvSpPr>
        <p:spPr>
          <a:xfrm>
            <a:off x="2435874" y="4375259"/>
            <a:ext cx="2299353" cy="679409"/>
          </a:xfrm>
          <a:prstGeom prst="roundRect">
            <a:avLst/>
          </a:prstGeom>
          <a:solidFill>
            <a:srgbClr val="D96A07"/>
          </a:solidFill>
          <a:ln>
            <a:solidFill>
              <a:srgbClr val="D96A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présent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79058B-4827-1044-A2A1-322DB8D65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36"/>
          <a:stretch/>
        </p:blipFill>
        <p:spPr>
          <a:xfrm>
            <a:off x="6443663" y="627150"/>
            <a:ext cx="5748336" cy="55466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4AECE17-60A5-CC44-A6A4-D9AA5A0C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99" y="4854338"/>
            <a:ext cx="1115778" cy="1237298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BF6F200-A3B4-954D-B19F-2120077A67D9}"/>
              </a:ext>
            </a:extLst>
          </p:cNvPr>
          <p:cNvSpPr txBox="1"/>
          <p:nvPr/>
        </p:nvSpPr>
        <p:spPr>
          <a:xfrm>
            <a:off x="6959670" y="6114336"/>
            <a:ext cx="5121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Figure 2 : </a:t>
            </a:r>
            <a:r>
              <a:rPr lang="fr-FR" sz="1600" dirty="0"/>
              <a:t>Séries temporelles des variables environnementales selon les différents scénarios RCP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2BED8D-8396-134D-8099-D5D62445B0FA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480D4E-6781-FC41-BDAF-9FA659F9C916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E6B50C4-12C3-794B-A1DE-6645A7757F66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EE318098-33A7-A545-A7EA-CBDE519EB8C8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80CC421-0D40-8746-9CE2-444378C7D6AE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4B69B490-11CA-3840-90F8-527CFBA59F76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A7C5C9B4-CDAA-0141-83D1-566CE78BA48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083CF01-F758-E540-9155-D6C8939A7579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6CCD2A1-6FC5-F94D-8C70-B2230147EA5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D2997B7-8315-754B-A80D-42795D40D2E8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EF15008-84A2-4F4F-8250-35644A7DA6C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B779F0F-DA13-1145-BDBD-50F4C1EF05A5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D93DE529-53C3-4342-B9F2-42DD4E72CD7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6AE77BD-A758-0644-B43A-EA93234FD98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F061C68-FAD9-1F4E-B396-C13EA1D4C7C6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D7014B8-DFD0-DE4C-9BE7-D16A1986E7E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9E59A79-DDED-9444-B424-46AD57FD73C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8AD0D130-6E99-2942-87EA-82F50176756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16EE364-96A2-054F-84C3-2B0D87947CF5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FDF519D-A032-E645-AE93-16812E9D41B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A0213D0-6546-D74F-87A3-128DF4CCF6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638F0AF-A6BD-C540-8DF6-65F166C1A7B5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89848616-8763-2448-904E-AAB323A756AE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506D37A-19EC-FD45-8AE9-B29E1CB82391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1F21B47A-99CA-7C44-A0B2-67DB4036C9C4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AC9C1BE-E1E2-5C4A-BFC2-EE86EA56FE8D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8862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Seuil de présence - binaire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42DB95-0934-414D-BE7C-49DBC3F1F0CD}"/>
              </a:ext>
            </a:extLst>
          </p:cNvPr>
          <p:cNvSpPr txBox="1"/>
          <p:nvPr/>
        </p:nvSpPr>
        <p:spPr>
          <a:xfrm>
            <a:off x="1019652" y="2199829"/>
            <a:ext cx="39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Indices </a:t>
            </a:r>
            <a:r>
              <a:rPr lang="fr-FR" b="1" dirty="0">
                <a:solidFill>
                  <a:srgbClr val="C00000"/>
                </a:solidFill>
              </a:rPr>
              <a:t>continus</a:t>
            </a:r>
            <a:r>
              <a:rPr lang="fr-FR" dirty="0"/>
              <a:t> ~ Probabilité  (de 0 à 1)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CB788EF-EB5D-D84A-B6C8-480EC7ED9B72}"/>
              </a:ext>
            </a:extLst>
          </p:cNvPr>
          <p:cNvSpPr txBox="1"/>
          <p:nvPr/>
        </p:nvSpPr>
        <p:spPr>
          <a:xfrm>
            <a:off x="7228948" y="2199829"/>
            <a:ext cx="465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</a:t>
            </a:r>
            <a:r>
              <a:rPr lang="fr-FR" b="1" dirty="0">
                <a:solidFill>
                  <a:srgbClr val="C00000"/>
                </a:solidFill>
              </a:rPr>
              <a:t>binomiales </a:t>
            </a:r>
            <a:r>
              <a:rPr lang="fr-FR" dirty="0"/>
              <a:t>~ </a:t>
            </a:r>
            <a:r>
              <a:rPr lang="fr-FR" dirty="0" err="1"/>
              <a:t>Presence</a:t>
            </a:r>
            <a:r>
              <a:rPr lang="fr-FR" dirty="0"/>
              <a:t>/Absence (0 ou 1)</a:t>
            </a: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66A9E053-A54A-B445-8BBD-6148B36F3476}"/>
              </a:ext>
            </a:extLst>
          </p:cNvPr>
          <p:cNvSpPr/>
          <p:nvPr/>
        </p:nvSpPr>
        <p:spPr>
          <a:xfrm>
            <a:off x="5551819" y="2242466"/>
            <a:ext cx="1088362" cy="28405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EF18A9A-BA57-424F-88E0-629E470F9FE5}"/>
              </a:ext>
            </a:extLst>
          </p:cNvPr>
          <p:cNvSpPr txBox="1"/>
          <p:nvPr/>
        </p:nvSpPr>
        <p:spPr>
          <a:xfrm>
            <a:off x="4963052" y="1715198"/>
            <a:ext cx="22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Qualité de l’habitat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2BD105-BE4D-8649-A99C-866A10289DDC}"/>
              </a:ext>
            </a:extLst>
          </p:cNvPr>
          <p:cNvSpPr txBox="1"/>
          <p:nvPr/>
        </p:nvSpPr>
        <p:spPr>
          <a:xfrm>
            <a:off x="5373434" y="2569161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265B7"/>
                </a:solidFill>
              </a:rPr>
              <a:t>Seuil optimal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6D8867-B069-8C43-9010-48FC880B4E2C}"/>
              </a:ext>
            </a:extLst>
          </p:cNvPr>
          <p:cNvSpPr txBox="1"/>
          <p:nvPr/>
        </p:nvSpPr>
        <p:spPr>
          <a:xfrm>
            <a:off x="2576945" y="3040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98B4FA0-82FC-E74C-9974-0F516C6FC5F4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F0D5B4-5BFF-B543-B4EF-71086C1B86B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CCEFEF3-246F-024A-9490-56C45339349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1946C20-ABAB-F945-AB3B-0F36067CC56C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E617D6AA-6C05-304C-AA07-28C70D11EEBA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17E3D13A-B08B-534C-A554-44F845FD0B9C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0D0BDB6-499D-B943-9445-EF633E09EBDB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BE0AB3A0-ACB6-AE44-9561-B9023756245B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A6FAF6F-1E9D-4A41-B708-7B752B51C84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8812AF7-3B80-CA42-8F7C-E567B0C83F5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225E5D5-636D-1740-B214-219B218DB50F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57208E5-AB5E-BE4A-BE33-6F1CA5BBF1FB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6198046-A08E-DC4D-9E80-EA28B559BC6D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B0CC03E-6154-3F49-A52C-8ECEF815E93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C28CEF0-7463-114B-B261-7B5EC48F90F4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49CE47FF-3377-E64B-81CE-29A65E3F0AC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34C55C3-FF51-154E-ACFB-AB65B7D7697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F87E3134-737B-D849-B359-AC91D92481D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5346AFC-CC4B-3448-BF83-01D2BA8F718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CB21C183-761B-2F47-AF0B-C1ABC14690F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F8071DB2-2B7B-5D42-BDBB-AEE466223D2C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C4BC1E4-9354-AE44-A37B-C810B0FAB22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D9B4AB33-E1E6-D44C-B5A3-1065E0217F3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E6CBD013-0715-FC4F-B64E-088A92DB2AC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7BA2D0BC-4FA5-1347-A908-46C9FA0883CA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ED289C81-1BD1-C440-ADD5-A43C40F6E539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6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Seuil de présence - binaire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42DB95-0934-414D-BE7C-49DBC3F1F0CD}"/>
              </a:ext>
            </a:extLst>
          </p:cNvPr>
          <p:cNvSpPr txBox="1"/>
          <p:nvPr/>
        </p:nvSpPr>
        <p:spPr>
          <a:xfrm>
            <a:off x="1019652" y="2199829"/>
            <a:ext cx="39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Indices </a:t>
            </a:r>
            <a:r>
              <a:rPr lang="fr-FR" b="1" dirty="0">
                <a:solidFill>
                  <a:srgbClr val="C00000"/>
                </a:solidFill>
              </a:rPr>
              <a:t>continus</a:t>
            </a:r>
            <a:r>
              <a:rPr lang="fr-FR" dirty="0"/>
              <a:t> ~ Probabilité  (de 0 à 1)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CB788EF-EB5D-D84A-B6C8-480EC7ED9B72}"/>
              </a:ext>
            </a:extLst>
          </p:cNvPr>
          <p:cNvSpPr txBox="1"/>
          <p:nvPr/>
        </p:nvSpPr>
        <p:spPr>
          <a:xfrm>
            <a:off x="7228948" y="2199829"/>
            <a:ext cx="465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</a:t>
            </a:r>
            <a:r>
              <a:rPr lang="fr-FR" b="1" dirty="0">
                <a:solidFill>
                  <a:srgbClr val="C00000"/>
                </a:solidFill>
              </a:rPr>
              <a:t>binomiales </a:t>
            </a:r>
            <a:r>
              <a:rPr lang="fr-FR" dirty="0"/>
              <a:t>~ </a:t>
            </a:r>
            <a:r>
              <a:rPr lang="fr-FR" dirty="0" err="1"/>
              <a:t>Presence</a:t>
            </a:r>
            <a:r>
              <a:rPr lang="fr-FR" dirty="0"/>
              <a:t>/Absence (0 ou 1)</a:t>
            </a: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66A9E053-A54A-B445-8BBD-6148B36F3476}"/>
              </a:ext>
            </a:extLst>
          </p:cNvPr>
          <p:cNvSpPr/>
          <p:nvPr/>
        </p:nvSpPr>
        <p:spPr>
          <a:xfrm>
            <a:off x="5551819" y="2242466"/>
            <a:ext cx="1088362" cy="28405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EF18A9A-BA57-424F-88E0-629E470F9FE5}"/>
              </a:ext>
            </a:extLst>
          </p:cNvPr>
          <p:cNvSpPr txBox="1"/>
          <p:nvPr/>
        </p:nvSpPr>
        <p:spPr>
          <a:xfrm>
            <a:off x="4963052" y="1715198"/>
            <a:ext cx="22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Qualité de l’habitat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2BD105-BE4D-8649-A99C-866A10289DDC}"/>
              </a:ext>
            </a:extLst>
          </p:cNvPr>
          <p:cNvSpPr txBox="1"/>
          <p:nvPr/>
        </p:nvSpPr>
        <p:spPr>
          <a:xfrm>
            <a:off x="5373434" y="2569161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265B7"/>
                </a:solidFill>
              </a:rPr>
              <a:t>Seuil optimal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DD03D4-CC77-F447-84FC-C044F013185D}"/>
              </a:ext>
            </a:extLst>
          </p:cNvPr>
          <p:cNvSpPr txBox="1"/>
          <p:nvPr/>
        </p:nvSpPr>
        <p:spPr>
          <a:xfrm>
            <a:off x="227766" y="3279816"/>
            <a:ext cx="4819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distribution des espèces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15C75B6-E850-324D-B2F2-8222C95E0C9B}"/>
                  </a:ext>
                </a:extLst>
              </p:cNvPr>
              <p:cNvSpPr txBox="1"/>
              <p:nvPr/>
            </p:nvSpPr>
            <p:spPr>
              <a:xfrm>
                <a:off x="1151444" y="3812463"/>
                <a:ext cx="9881295" cy="68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𝐶h𝑎𝑛𝑔𝑒𝑚𝑒𝑛𝑡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𝑎𝑖𝑟𝑒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𝑝𝑎𝑟𝑡𝑖𝑡𝑖𝑜𝑛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𝑅𝑎𝑛𝑔𝑒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𝑐h𝑎𝑛𝑔𝑒</m:t>
                        </m:r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𝑠𝑒𝑛𝑐𝑒</m:t>
                            </m:r>
                          </m:e>
                          <m:sub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𝑓𝑢𝑡𝑢𝑟</m:t>
                            </m:r>
                          </m:sub>
                        </m:sSub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𝑃𝑟</m:t>
                        </m:r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𝑠𝑒𝑛𝑐</m:t>
                        </m:r>
                        <m:sSub>
                          <m:sSub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𝑝𝑟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𝑠𝑒𝑛𝑡</m:t>
                            </m:r>
                          </m:sub>
                        </m:sSub>
                      </m:num>
                      <m:den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𝑃𝑟</m:t>
                        </m:r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𝑠𝑒𝑛𝑐</m:t>
                        </m:r>
                        <m:sSub>
                          <m:sSub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𝑝𝑟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𝑠𝑒𝑛𝑡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× 100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15C75B6-E850-324D-B2F2-8222C95E0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44" y="3812463"/>
                <a:ext cx="9881295" cy="686406"/>
              </a:xfrm>
              <a:prstGeom prst="rect">
                <a:avLst/>
              </a:prstGeom>
              <a:blipFill>
                <a:blip r:embed="rId2"/>
                <a:stretch>
                  <a:fillRect l="-128"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626B9E5-5439-404B-A785-892DE924F5D6}"/>
              </a:ext>
            </a:extLst>
          </p:cNvPr>
          <p:cNvGraphicFramePr>
            <a:graphicFrameLocks noGrp="1"/>
          </p:cNvGraphicFramePr>
          <p:nvPr/>
        </p:nvGraphicFramePr>
        <p:xfrm>
          <a:off x="7103020" y="4798713"/>
          <a:ext cx="1080000" cy="73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2961887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093492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5339131"/>
                    </a:ext>
                  </a:extLst>
                </a:gridCol>
              </a:tblGrid>
              <a:tr h="366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2561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55135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CA56D320-A150-114D-B8E9-020AF24CBAA8}"/>
              </a:ext>
            </a:extLst>
          </p:cNvPr>
          <p:cNvGraphicFramePr>
            <a:graphicFrameLocks noGrp="1"/>
          </p:cNvGraphicFramePr>
          <p:nvPr/>
        </p:nvGraphicFramePr>
        <p:xfrm>
          <a:off x="8785407" y="4798713"/>
          <a:ext cx="108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2961887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093492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5339131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2561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55135"/>
                  </a:ext>
                </a:extLst>
              </a:tr>
            </a:tbl>
          </a:graphicData>
        </a:graphic>
      </p:graphicFrame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1B430FF3-C5CD-B74B-A8AE-861160F4CDEC}"/>
              </a:ext>
            </a:extLst>
          </p:cNvPr>
          <p:cNvGraphicFramePr>
            <a:graphicFrameLocks noGrp="1"/>
          </p:cNvGraphicFramePr>
          <p:nvPr/>
        </p:nvGraphicFramePr>
        <p:xfrm>
          <a:off x="7981794" y="5779399"/>
          <a:ext cx="1080000" cy="73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2961887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093492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5339131"/>
                    </a:ext>
                  </a:extLst>
                </a:gridCol>
              </a:tblGrid>
              <a:tr h="366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2561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26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55135"/>
                  </a:ext>
                </a:extLst>
              </a:tr>
            </a:tbl>
          </a:graphicData>
        </a:graphic>
      </p:graphicFrame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33ECC82-E732-1E4F-AAA5-CCBC907B1700}"/>
              </a:ext>
            </a:extLst>
          </p:cNvPr>
          <p:cNvCxnSpPr>
            <a:cxnSpLocks/>
          </p:cNvCxnSpPr>
          <p:nvPr/>
        </p:nvCxnSpPr>
        <p:spPr>
          <a:xfrm>
            <a:off x="6957844" y="5648770"/>
            <a:ext cx="31278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>
            <a:extLst>
              <a:ext uri="{FF2B5EF4-FFF2-40B4-BE49-F238E27FC236}">
                <a16:creationId xmlns:a16="http://schemas.microsoft.com/office/drawing/2014/main" id="{E6FD9094-163B-0A4D-A7C5-C14C62520ACD}"/>
              </a:ext>
            </a:extLst>
          </p:cNvPr>
          <p:cNvSpPr/>
          <p:nvPr/>
        </p:nvSpPr>
        <p:spPr>
          <a:xfrm>
            <a:off x="8356699" y="5164473"/>
            <a:ext cx="255028" cy="457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6D8867-B069-8C43-9010-48FC880B4E2C}"/>
              </a:ext>
            </a:extLst>
          </p:cNvPr>
          <p:cNvSpPr txBox="1"/>
          <p:nvPr/>
        </p:nvSpPr>
        <p:spPr>
          <a:xfrm>
            <a:off x="2576945" y="3040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98B4FA0-82FC-E74C-9974-0F516C6FC5F4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F0D5B4-5BFF-B543-B4EF-71086C1B86B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CCEFEF3-246F-024A-9490-56C45339349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1946C20-ABAB-F945-AB3B-0F36067CC56C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E617D6AA-6C05-304C-AA07-28C70D11EEBA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17E3D13A-B08B-534C-A554-44F845FD0B9C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0D0BDB6-499D-B943-9445-EF633E09EBDB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BE0AB3A0-ACB6-AE44-9561-B9023756245B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A6FAF6F-1E9D-4A41-B708-7B752B51C84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8812AF7-3B80-CA42-8F7C-E567B0C83F5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225E5D5-636D-1740-B214-219B218DB50F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57208E5-AB5E-BE4A-BE33-6F1CA5BBF1FB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6198046-A08E-DC4D-9E80-EA28B559BC6D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B0CC03E-6154-3F49-A52C-8ECEF815E93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C28CEF0-7463-114B-B261-7B5EC48F90F4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49CE47FF-3377-E64B-81CE-29A65E3F0AC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34C55C3-FF51-154E-ACFB-AB65B7D7697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F87E3134-737B-D849-B359-AC91D92481D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5346AFC-CC4B-3448-BF83-01D2BA8F718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CB21C183-761B-2F47-AF0B-C1ABC14690F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F8071DB2-2B7B-5D42-BDBB-AEE466223D2C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C4BC1E4-9354-AE44-A37B-C810B0FAB22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D9B4AB33-E1E6-D44C-B5A3-1065E0217F3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E6CBD013-0715-FC4F-B64E-088A92DB2AC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7BA2D0BC-4FA5-1347-A908-46C9FA0883CA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ED289C81-1BD1-C440-ADD5-A43C40F6E539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90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fonctionnels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D1187-FC51-D84C-B8B9-D61A09567AC6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282775-87B1-6B42-8EB0-64280136358C}"/>
              </a:ext>
            </a:extLst>
          </p:cNvPr>
          <p:cNvSpPr txBox="1"/>
          <p:nvPr/>
        </p:nvSpPr>
        <p:spPr>
          <a:xfrm>
            <a:off x="4978385" y="1509351"/>
            <a:ext cx="223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265B8"/>
                </a:solidFill>
              </a:rPr>
              <a:t>PANGEA + </a:t>
            </a:r>
            <a:r>
              <a:rPr lang="fr-FR" sz="2000" b="1" dirty="0" err="1">
                <a:solidFill>
                  <a:srgbClr val="0265B8"/>
                </a:solidFill>
              </a:rPr>
              <a:t>FishBase</a:t>
            </a:r>
            <a:endParaRPr lang="fr-FR" sz="2000" b="1" dirty="0">
              <a:solidFill>
                <a:srgbClr val="0265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E3E34EA-96CE-A14C-BCBD-74B0E85ABA2F}"/>
                  </a:ext>
                </a:extLst>
              </p:cNvPr>
              <p:cNvSpPr txBox="1"/>
              <p:nvPr/>
            </p:nvSpPr>
            <p:spPr>
              <a:xfrm>
                <a:off x="8431197" y="6044606"/>
                <a:ext cx="2555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Non colinéaires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&lt;0.7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E3E34EA-96CE-A14C-BCBD-74B0E85AB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197" y="6044606"/>
                <a:ext cx="2555828" cy="369332"/>
              </a:xfrm>
              <a:prstGeom prst="rect">
                <a:avLst/>
              </a:prstGeom>
              <a:blipFill>
                <a:blip r:embed="rId2"/>
                <a:stretch>
                  <a:fillRect l="-1485" t="-6667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137B3B0-8CE9-5644-AEE8-EAEEB694E1DE}"/>
              </a:ext>
            </a:extLst>
          </p:cNvPr>
          <p:cNvGraphicFramePr/>
          <p:nvPr>
            <p:extLst/>
          </p:nvPr>
        </p:nvGraphicFramePr>
        <p:xfrm>
          <a:off x="113882" y="2085404"/>
          <a:ext cx="11964235" cy="2555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CA7235-A6DC-A541-9CD6-0598485F5E9D}"/>
              </a:ext>
            </a:extLst>
          </p:cNvPr>
          <p:cNvGrpSpPr/>
          <p:nvPr/>
        </p:nvGrpSpPr>
        <p:grpSpPr>
          <a:xfrm>
            <a:off x="346391" y="4359975"/>
            <a:ext cx="10093407" cy="1684631"/>
            <a:chOff x="346391" y="4091953"/>
            <a:chExt cx="10093407" cy="168463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8D90B3A-5125-2442-A026-684E5E30517C}"/>
                </a:ext>
              </a:extLst>
            </p:cNvPr>
            <p:cNvSpPr txBox="1"/>
            <p:nvPr/>
          </p:nvSpPr>
          <p:spPr>
            <a:xfrm>
              <a:off x="3062445" y="5407252"/>
              <a:ext cx="1526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Histoire de vie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9A90DD9-2F73-4741-B654-518AB615CD0F}"/>
                </a:ext>
              </a:extLst>
            </p:cNvPr>
            <p:cNvSpPr txBox="1"/>
            <p:nvPr/>
          </p:nvSpPr>
          <p:spPr>
            <a:xfrm>
              <a:off x="5372692" y="4297237"/>
              <a:ext cx="145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Reproduction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A7FFE96-4821-F04E-BF9C-7BA1250505BC}"/>
                </a:ext>
              </a:extLst>
            </p:cNvPr>
            <p:cNvSpPr txBox="1"/>
            <p:nvPr/>
          </p:nvSpPr>
          <p:spPr>
            <a:xfrm>
              <a:off x="3973723" y="4819322"/>
              <a:ext cx="118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Croissance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8D37F26-A793-8142-B1F1-C0A73F52A3B4}"/>
                </a:ext>
              </a:extLst>
            </p:cNvPr>
            <p:cNvSpPr txBox="1"/>
            <p:nvPr/>
          </p:nvSpPr>
          <p:spPr>
            <a:xfrm>
              <a:off x="8098099" y="4312396"/>
              <a:ext cx="194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Ecologie trophique</a:t>
              </a:r>
            </a:p>
          </p:txBody>
        </p:sp>
        <p:sp>
          <p:nvSpPr>
            <p:cNvPr id="23" name="Accolade ouvrante 20">
              <a:extLst>
                <a:ext uri="{FF2B5EF4-FFF2-40B4-BE49-F238E27FC236}">
                  <a16:creationId xmlns:a16="http://schemas.microsoft.com/office/drawing/2014/main" id="{1FF022E0-D6D2-414C-A10D-0E308429FE3B}"/>
                </a:ext>
              </a:extLst>
            </p:cNvPr>
            <p:cNvSpPr/>
            <p:nvPr/>
          </p:nvSpPr>
          <p:spPr>
            <a:xfrm rot="5400000" flipH="1">
              <a:off x="3799940" y="1704339"/>
              <a:ext cx="271743" cy="7178841"/>
            </a:xfrm>
            <a:prstGeom prst="leftBrace">
              <a:avLst>
                <a:gd name="adj1" fmla="val 57222"/>
                <a:gd name="adj2" fmla="val 50662"/>
              </a:avLst>
            </a:prstGeom>
            <a:ln w="28575">
              <a:solidFill>
                <a:srgbClr val="088F8E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24" name="Accolade ouvrante 20">
              <a:extLst>
                <a:ext uri="{FF2B5EF4-FFF2-40B4-BE49-F238E27FC236}">
                  <a16:creationId xmlns:a16="http://schemas.microsoft.com/office/drawing/2014/main" id="{CB916FEF-A278-2048-A0DF-15682BB9E04B}"/>
                </a:ext>
              </a:extLst>
            </p:cNvPr>
            <p:cNvSpPr/>
            <p:nvPr/>
          </p:nvSpPr>
          <p:spPr>
            <a:xfrm rot="5400000" flipH="1">
              <a:off x="6007825" y="2783939"/>
              <a:ext cx="209393" cy="2825421"/>
            </a:xfrm>
            <a:prstGeom prst="leftBrace">
              <a:avLst>
                <a:gd name="adj1" fmla="val 57222"/>
                <a:gd name="adj2" fmla="val 50662"/>
              </a:avLst>
            </a:prstGeom>
            <a:noFill/>
            <a:ln w="28575">
              <a:solidFill>
                <a:srgbClr val="088F8E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25" name="Accolade ouvrante 20">
              <a:extLst>
                <a:ext uri="{FF2B5EF4-FFF2-40B4-BE49-F238E27FC236}">
                  <a16:creationId xmlns:a16="http://schemas.microsoft.com/office/drawing/2014/main" id="{352C5125-44B0-D24A-8CDC-720F5E4614CA}"/>
                </a:ext>
              </a:extLst>
            </p:cNvPr>
            <p:cNvSpPr/>
            <p:nvPr/>
          </p:nvSpPr>
          <p:spPr>
            <a:xfrm rot="5400000" flipH="1">
              <a:off x="4520096" y="1842318"/>
              <a:ext cx="246731" cy="5763544"/>
            </a:xfrm>
            <a:prstGeom prst="leftBrace">
              <a:avLst>
                <a:gd name="adj1" fmla="val 57222"/>
                <a:gd name="adj2" fmla="val 50662"/>
              </a:avLst>
            </a:prstGeom>
            <a:ln w="28575">
              <a:solidFill>
                <a:srgbClr val="088F8E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26" name="Accolade ouvrante 20">
              <a:extLst>
                <a:ext uri="{FF2B5EF4-FFF2-40B4-BE49-F238E27FC236}">
                  <a16:creationId xmlns:a16="http://schemas.microsoft.com/office/drawing/2014/main" id="{61AB77AF-B671-3949-A211-B796FE5C6568}"/>
                </a:ext>
              </a:extLst>
            </p:cNvPr>
            <p:cNvSpPr/>
            <p:nvPr/>
          </p:nvSpPr>
          <p:spPr>
            <a:xfrm rot="5400000" flipH="1">
              <a:off x="8879873" y="2737311"/>
              <a:ext cx="205284" cy="2914567"/>
            </a:xfrm>
            <a:prstGeom prst="leftBrace">
              <a:avLst>
                <a:gd name="adj1" fmla="val 57222"/>
                <a:gd name="adj2" fmla="val 50662"/>
              </a:avLst>
            </a:prstGeom>
            <a:ln w="28575">
              <a:solidFill>
                <a:srgbClr val="FFC667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5B26182C-4C6A-114E-ACFB-4D6B6357E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20" y="2159518"/>
            <a:ext cx="587230" cy="5872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956C5D-E471-6449-8D1E-382C062F9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888" y="2139524"/>
            <a:ext cx="667456" cy="6674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FDA67D1-6CF0-514D-9794-1099CA98F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3811" y="2164171"/>
            <a:ext cx="764000" cy="764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D315078-D42F-C84F-9DBB-0B8BDEC307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0819" y="2263689"/>
            <a:ext cx="520880" cy="52088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D928C6A-2FAC-5044-B60E-F53A3FD79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1789" y="2263689"/>
            <a:ext cx="520880" cy="5208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BF63076-2DEB-1547-96A8-E1086D94F5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5828" y="2191816"/>
            <a:ext cx="526032" cy="52603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9371EE6-9FB6-B045-A379-E0067D94E4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0026" y="2205912"/>
            <a:ext cx="534681" cy="5346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4393CEC-779A-6445-B5FC-AF848298A7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2653" y="2163140"/>
            <a:ext cx="660211" cy="66021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0601D77-C2FD-ED48-B21A-AEA1DAF480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25500" y="2221470"/>
            <a:ext cx="567223" cy="567223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C203FD5-706B-4B49-9EC4-244B1435A5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66723" y="2202908"/>
            <a:ext cx="792294" cy="792294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2997C2D9-47B1-6344-91E6-57523C780E60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15913E-A84A-3F4C-8CE8-B7D73B4A5DF8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B83B888-676E-BD42-8DF3-9970E2C4DF8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10BD41F-D01C-F946-BBDA-BA6B50677D2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A995CE45-E232-5049-A33E-043C2B84CC31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01B253A3-4928-E540-849F-B725BB6BF968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4DF40CCF-1173-E049-81C2-055C6D08179A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1AF6265C-5277-814D-8BF2-A318804C9A3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5715E0F1-A61F-C840-A055-847CC236E41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535CA74-80B9-F641-A91F-C92C4941935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A628A7F-3346-8F4E-9057-7F645F938E83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B013F18-DFD5-D84C-A85F-3999A06A11BF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84ACC01C-DF2B-074A-8FC2-5FDA8E542F67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24B9C1E-4FFA-5841-ABEB-FCED9F91D965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7AE6E88-82FD-7A4B-8D01-4C95F749553C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D43E3587-2DA7-A14C-8D9C-7CEC076540F3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E3033B6C-A7B1-2B45-884A-0F8403632FB4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D5959701-8CBB-9741-8110-1C6F46E7EE6C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7C974C2D-0C9A-0749-B46F-4A766676FEEF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F62F730E-CDC6-F141-ABED-3F7F62A6F821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6CBA838-B3E2-2F4D-9CA8-42BBA1FE8BF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1D3BE759-7715-0943-96A5-144662F88EA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76FCE00-802B-0641-BB29-6E9632A45229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B29E2D00-270A-8743-9933-815F66964198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F9A02FB-26F0-D347-A550-F754EEFCF9BC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DDA8DB9-F49E-7E46-BFD3-107FF489F9CD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0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fonctionnels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D1187-FC51-D84C-B8B9-D61A09567AC6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B8AB4D6-ED1C-FA42-8EBF-67A92BB98CEF}"/>
              </a:ext>
            </a:extLst>
          </p:cNvPr>
          <p:cNvSpPr txBox="1"/>
          <p:nvPr/>
        </p:nvSpPr>
        <p:spPr>
          <a:xfrm>
            <a:off x="5543609" y="896399"/>
            <a:ext cx="83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Gower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1DFE6E5-8486-5C49-B2A6-B539C03550C1}"/>
              </a:ext>
            </a:extLst>
          </p:cNvPr>
          <p:cNvSpPr txBox="1"/>
          <p:nvPr/>
        </p:nvSpPr>
        <p:spPr>
          <a:xfrm>
            <a:off x="3051883" y="6140479"/>
            <a:ext cx="4116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3 : </a:t>
            </a:r>
            <a:r>
              <a:rPr lang="fr-FR" sz="1400" dirty="0"/>
              <a:t>Construction de l’espace fonctionnel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2CC84C3-7BD5-364A-B35D-B38925AA4261}"/>
              </a:ext>
            </a:extLst>
          </p:cNvPr>
          <p:cNvGrpSpPr/>
          <p:nvPr/>
        </p:nvGrpSpPr>
        <p:grpSpPr>
          <a:xfrm>
            <a:off x="2756089" y="1294969"/>
            <a:ext cx="6163737" cy="4855323"/>
            <a:chOff x="2756089" y="1294969"/>
            <a:chExt cx="6163737" cy="485532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5743460-A4B4-8A40-BB7A-A8BAE707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089" y="1294969"/>
              <a:ext cx="6163737" cy="4855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E0688-0DCC-364F-A49F-10DE6A336825}"/>
                </a:ext>
              </a:extLst>
            </p:cNvPr>
            <p:cNvSpPr/>
            <p:nvPr/>
          </p:nvSpPr>
          <p:spPr>
            <a:xfrm flipH="1">
              <a:off x="2873302" y="135374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1FE461-6BE6-3B40-9057-C96D431E9032}"/>
                </a:ext>
              </a:extLst>
            </p:cNvPr>
            <p:cNvSpPr/>
            <p:nvPr/>
          </p:nvSpPr>
          <p:spPr>
            <a:xfrm flipH="1">
              <a:off x="5896564" y="1327230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A5C1F8-695A-C741-A8D2-BA6973CC3792}"/>
                </a:ext>
              </a:extLst>
            </p:cNvPr>
            <p:cNvSpPr/>
            <p:nvPr/>
          </p:nvSpPr>
          <p:spPr>
            <a:xfrm flipH="1">
              <a:off x="2810510" y="379332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C7792-6749-544C-B74E-9BD2D9C65A86}"/>
                </a:ext>
              </a:extLst>
            </p:cNvPr>
            <p:cNvSpPr/>
            <p:nvPr/>
          </p:nvSpPr>
          <p:spPr>
            <a:xfrm flipH="1">
              <a:off x="5837957" y="3807744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83EF6A2-C869-4646-93F5-484FD622ECEB}"/>
              </a:ext>
            </a:extLst>
          </p:cNvPr>
          <p:cNvSpPr/>
          <p:nvPr/>
        </p:nvSpPr>
        <p:spPr>
          <a:xfrm flipH="1">
            <a:off x="3733067" y="2216989"/>
            <a:ext cx="1874102" cy="1043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des traits fonctionnels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407C3-A335-FF4C-88BD-343693607AC0}"/>
              </a:ext>
            </a:extLst>
          </p:cNvPr>
          <p:cNvSpPr/>
          <p:nvPr/>
        </p:nvSpPr>
        <p:spPr>
          <a:xfrm flipH="1">
            <a:off x="7047199" y="2470549"/>
            <a:ext cx="983410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 distance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2BED46-CFCA-C64E-A5FB-A05E0B1CC585}"/>
              </a:ext>
            </a:extLst>
          </p:cNvPr>
          <p:cNvSpPr/>
          <p:nvPr/>
        </p:nvSpPr>
        <p:spPr>
          <a:xfrm flipH="1">
            <a:off x="6943390" y="4975377"/>
            <a:ext cx="1191027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Coordonnées transformées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8D091-EF3B-2B49-A75F-97A91389F1C7}"/>
              </a:ext>
            </a:extLst>
          </p:cNvPr>
          <p:cNvSpPr/>
          <p:nvPr/>
        </p:nvSpPr>
        <p:spPr>
          <a:xfrm flipH="1">
            <a:off x="7431195" y="3561565"/>
            <a:ext cx="1876313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Analyse en coordonnées principales (</a:t>
            </a:r>
            <a:r>
              <a:rPr lang="fr-FR" sz="1200" dirty="0" err="1">
                <a:solidFill>
                  <a:schemeClr val="tx1"/>
                </a:solidFill>
              </a:rPr>
              <a:t>PCoA</a:t>
            </a:r>
            <a:r>
              <a:rPr lang="fr-F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7BB94A-C3DA-7245-9E8F-49119D5B7DD9}"/>
              </a:ext>
            </a:extLst>
          </p:cNvPr>
          <p:cNvSpPr/>
          <p:nvPr/>
        </p:nvSpPr>
        <p:spPr>
          <a:xfrm flipH="1">
            <a:off x="3342205" y="3851557"/>
            <a:ext cx="1633439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Espace des traits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10AAAE-35BB-9845-9A08-F5B1D5550F27}"/>
              </a:ext>
            </a:extLst>
          </p:cNvPr>
          <p:cNvSpPr txBox="1"/>
          <p:nvPr/>
        </p:nvSpPr>
        <p:spPr>
          <a:xfrm>
            <a:off x="6668116" y="5927893"/>
            <a:ext cx="225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Adapté de Mouillot </a:t>
            </a:r>
            <a:r>
              <a:rPr lang="fr-FR" sz="12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, 2021</a:t>
            </a:r>
          </a:p>
        </p:txBody>
      </p:sp>
      <p:sp>
        <p:nvSpPr>
          <p:cNvPr id="31" name="Flèche courbée vers le bas 30">
            <a:extLst>
              <a:ext uri="{FF2B5EF4-FFF2-40B4-BE49-F238E27FC236}">
                <a16:creationId xmlns:a16="http://schemas.microsoft.com/office/drawing/2014/main" id="{CFFF57F1-8105-4348-9292-1EFD5C954F28}"/>
              </a:ext>
            </a:extLst>
          </p:cNvPr>
          <p:cNvSpPr/>
          <p:nvPr/>
        </p:nvSpPr>
        <p:spPr>
          <a:xfrm>
            <a:off x="5096329" y="1292726"/>
            <a:ext cx="1724628" cy="27779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05E393-47D6-9A44-B99E-58324F935F5A}"/>
              </a:ext>
            </a:extLst>
          </p:cNvPr>
          <p:cNvSpPr txBox="1"/>
          <p:nvPr/>
        </p:nvSpPr>
        <p:spPr>
          <a:xfrm>
            <a:off x="3684582" y="1767184"/>
            <a:ext cx="47410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94D2EAC-D4C2-134B-BF21-07080519AB9F}"/>
              </a:ext>
            </a:extLst>
          </p:cNvPr>
          <p:cNvSpPr txBox="1"/>
          <p:nvPr/>
        </p:nvSpPr>
        <p:spPr>
          <a:xfrm>
            <a:off x="5145583" y="1767183"/>
            <a:ext cx="46929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</a:t>
            </a:r>
            <a:r>
              <a:rPr lang="fr-FR" sz="1500" dirty="0" err="1">
                <a:solidFill>
                  <a:srgbClr val="FF0000"/>
                </a:solidFill>
              </a:rPr>
              <a:t>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9BAEA-336C-AB41-967B-5764276A3C3C}"/>
              </a:ext>
            </a:extLst>
          </p:cNvPr>
          <p:cNvSpPr/>
          <p:nvPr/>
        </p:nvSpPr>
        <p:spPr>
          <a:xfrm>
            <a:off x="3282753" y="2188751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15BA88-91BD-614D-8894-C3C096192599}"/>
              </a:ext>
            </a:extLst>
          </p:cNvPr>
          <p:cNvSpPr/>
          <p:nvPr/>
        </p:nvSpPr>
        <p:spPr>
          <a:xfrm>
            <a:off x="3282753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5D6CED-73DE-AA45-B07B-D185B4D40A52}"/>
              </a:ext>
            </a:extLst>
          </p:cNvPr>
          <p:cNvSpPr txBox="1"/>
          <p:nvPr/>
        </p:nvSpPr>
        <p:spPr>
          <a:xfrm>
            <a:off x="3199381" y="302154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84D2CD-E863-9B48-A99F-9E5AB340294D}"/>
              </a:ext>
            </a:extLst>
          </p:cNvPr>
          <p:cNvSpPr txBox="1"/>
          <p:nvPr/>
        </p:nvSpPr>
        <p:spPr>
          <a:xfrm>
            <a:off x="3199381" y="2107059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903E63-CE24-DA43-A064-22EEB376215E}"/>
              </a:ext>
            </a:extLst>
          </p:cNvPr>
          <p:cNvSpPr/>
          <p:nvPr/>
        </p:nvSpPr>
        <p:spPr>
          <a:xfrm>
            <a:off x="6668116" y="1816313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3B31F1-AFA3-ED49-8A41-DFE898C1D741}"/>
              </a:ext>
            </a:extLst>
          </p:cNvPr>
          <p:cNvSpPr/>
          <p:nvPr/>
        </p:nvSpPr>
        <p:spPr>
          <a:xfrm>
            <a:off x="6204201" y="2187407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905453-26CE-A54F-A3F1-9EDFEECF633C}"/>
              </a:ext>
            </a:extLst>
          </p:cNvPr>
          <p:cNvSpPr/>
          <p:nvPr/>
        </p:nvSpPr>
        <p:spPr>
          <a:xfrm>
            <a:off x="6211810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9A316C-3DB6-C548-9954-DD1ADCEEC50B}"/>
              </a:ext>
            </a:extLst>
          </p:cNvPr>
          <p:cNvSpPr/>
          <p:nvPr/>
        </p:nvSpPr>
        <p:spPr>
          <a:xfrm>
            <a:off x="8065339" y="1815257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D4C7645-1201-654A-8ED8-93DFFAEEA2A1}"/>
              </a:ext>
            </a:extLst>
          </p:cNvPr>
          <p:cNvSpPr txBox="1"/>
          <p:nvPr/>
        </p:nvSpPr>
        <p:spPr>
          <a:xfrm>
            <a:off x="6101153" y="210735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AE8D443-29F3-CD42-8457-8DBDAEC7A608}"/>
              </a:ext>
            </a:extLst>
          </p:cNvPr>
          <p:cNvSpPr txBox="1"/>
          <p:nvPr/>
        </p:nvSpPr>
        <p:spPr>
          <a:xfrm>
            <a:off x="6093544" y="301469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D3D65E-E077-6944-B928-1F81EB73728F}"/>
              </a:ext>
            </a:extLst>
          </p:cNvPr>
          <p:cNvSpPr txBox="1"/>
          <p:nvPr/>
        </p:nvSpPr>
        <p:spPr>
          <a:xfrm>
            <a:off x="8102508" y="1749026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2235F99-F3BE-8B43-BF56-15DBFF7C3237}"/>
              </a:ext>
            </a:extLst>
          </p:cNvPr>
          <p:cNvSpPr txBox="1"/>
          <p:nvPr/>
        </p:nvSpPr>
        <p:spPr>
          <a:xfrm>
            <a:off x="6586340" y="175381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D03BB1-4E73-4D4C-87C9-8231FC8C8B0D}"/>
              </a:ext>
            </a:extLst>
          </p:cNvPr>
          <p:cNvSpPr/>
          <p:nvPr/>
        </p:nvSpPr>
        <p:spPr>
          <a:xfrm>
            <a:off x="6204201" y="4667930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C371D3-76EA-2040-BF59-F764B19EFF49}"/>
              </a:ext>
            </a:extLst>
          </p:cNvPr>
          <p:cNvSpPr/>
          <p:nvPr/>
        </p:nvSpPr>
        <p:spPr>
          <a:xfrm>
            <a:off x="6209512" y="5529046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1B93EB-56B5-4443-BBAD-3851E2C45163}"/>
              </a:ext>
            </a:extLst>
          </p:cNvPr>
          <p:cNvSpPr/>
          <p:nvPr/>
        </p:nvSpPr>
        <p:spPr>
          <a:xfrm>
            <a:off x="6693191" y="4313988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874244-EFEB-1D49-8682-296624694F88}"/>
              </a:ext>
            </a:extLst>
          </p:cNvPr>
          <p:cNvSpPr txBox="1"/>
          <p:nvPr/>
        </p:nvSpPr>
        <p:spPr>
          <a:xfrm>
            <a:off x="6101153" y="461967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3D696E0-14E7-2A4D-ADB2-C66A00B9C128}"/>
              </a:ext>
            </a:extLst>
          </p:cNvPr>
          <p:cNvSpPr txBox="1"/>
          <p:nvPr/>
        </p:nvSpPr>
        <p:spPr>
          <a:xfrm>
            <a:off x="6101153" y="552700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FDC11A3-B63C-5442-8AFB-0FA929399CEC}"/>
              </a:ext>
            </a:extLst>
          </p:cNvPr>
          <p:cNvSpPr txBox="1"/>
          <p:nvPr/>
        </p:nvSpPr>
        <p:spPr>
          <a:xfrm>
            <a:off x="6554839" y="4271980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01B77A-3357-E24B-AAB6-256756CF5176}"/>
              </a:ext>
            </a:extLst>
          </p:cNvPr>
          <p:cNvSpPr/>
          <p:nvPr/>
        </p:nvSpPr>
        <p:spPr>
          <a:xfrm>
            <a:off x="8068020" y="4289475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E67C2D35-8A11-1D4C-B6BA-D2BB9B8ABD80}"/>
              </a:ext>
            </a:extLst>
          </p:cNvPr>
          <p:cNvSpPr txBox="1"/>
          <p:nvPr/>
        </p:nvSpPr>
        <p:spPr>
          <a:xfrm>
            <a:off x="8030609" y="427126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P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93E1BCF-C6E7-3045-8A40-8FA42C7ECF7F}"/>
              </a:ext>
            </a:extLst>
          </p:cNvPr>
          <p:cNvSpPr txBox="1"/>
          <p:nvPr/>
        </p:nvSpPr>
        <p:spPr>
          <a:xfrm>
            <a:off x="6554839" y="4272123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86BB0-E24D-5A42-AB64-1BF4DC06A22B}"/>
              </a:ext>
            </a:extLst>
          </p:cNvPr>
          <p:cNvSpPr/>
          <p:nvPr/>
        </p:nvSpPr>
        <p:spPr>
          <a:xfrm>
            <a:off x="4157974" y="5938097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942AE8-9842-9E46-97E4-7B4EBD71BE9C}"/>
              </a:ext>
            </a:extLst>
          </p:cNvPr>
          <p:cNvSpPr/>
          <p:nvPr/>
        </p:nvSpPr>
        <p:spPr>
          <a:xfrm rot="16200000">
            <a:off x="2753843" y="5056491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6B7ECB5-4849-C244-8912-D05F64E73FBF}"/>
              </a:ext>
            </a:extLst>
          </p:cNvPr>
          <p:cNvSpPr txBox="1"/>
          <p:nvPr/>
        </p:nvSpPr>
        <p:spPr>
          <a:xfrm>
            <a:off x="4097893" y="5811736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1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03FD643-E11A-0A47-AE41-8B4245B87969}"/>
              </a:ext>
            </a:extLst>
          </p:cNvPr>
          <p:cNvSpPr txBox="1"/>
          <p:nvPr/>
        </p:nvSpPr>
        <p:spPr>
          <a:xfrm rot="16200000">
            <a:off x="2704156" y="491010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AFB1B-875F-3B45-8AE1-792A93E0D86A}"/>
              </a:ext>
            </a:extLst>
          </p:cNvPr>
          <p:cNvSpPr/>
          <p:nvPr/>
        </p:nvSpPr>
        <p:spPr>
          <a:xfrm>
            <a:off x="5380231" y="43731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C4AD8C-083E-AA43-B2AB-8AFE94E1D294}"/>
              </a:ext>
            </a:extLst>
          </p:cNvPr>
          <p:cNvSpPr/>
          <p:nvPr/>
        </p:nvSpPr>
        <p:spPr>
          <a:xfrm>
            <a:off x="4642230" y="5074316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F13ED3-A53B-6646-A431-AA75FBC0434A}"/>
              </a:ext>
            </a:extLst>
          </p:cNvPr>
          <p:cNvSpPr/>
          <p:nvPr/>
        </p:nvSpPr>
        <p:spPr>
          <a:xfrm>
            <a:off x="4032797" y="49672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8621C3-0E73-FA4A-89CC-B87F4F6DA7C2}"/>
              </a:ext>
            </a:extLst>
          </p:cNvPr>
          <p:cNvSpPr/>
          <p:nvPr/>
        </p:nvSpPr>
        <p:spPr>
          <a:xfrm>
            <a:off x="3486670" y="4584757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D305CA6-AC81-8B4A-92F5-04B654AE8521}"/>
              </a:ext>
            </a:extLst>
          </p:cNvPr>
          <p:cNvSpPr txBox="1"/>
          <p:nvPr/>
        </p:nvSpPr>
        <p:spPr>
          <a:xfrm>
            <a:off x="5256912" y="4202988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27B057A-1B35-2149-BBC0-9323E5F40406}"/>
              </a:ext>
            </a:extLst>
          </p:cNvPr>
          <p:cNvSpPr txBox="1"/>
          <p:nvPr/>
        </p:nvSpPr>
        <p:spPr>
          <a:xfrm>
            <a:off x="4523493" y="4873537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2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A4F798C-5C3F-3140-9A4C-9964476FF0F1}"/>
              </a:ext>
            </a:extLst>
          </p:cNvPr>
          <p:cNvSpPr txBox="1"/>
          <p:nvPr/>
        </p:nvSpPr>
        <p:spPr>
          <a:xfrm>
            <a:off x="3286539" y="4328085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78" name="Losange 77">
            <a:extLst>
              <a:ext uri="{FF2B5EF4-FFF2-40B4-BE49-F238E27FC236}">
                <a16:creationId xmlns:a16="http://schemas.microsoft.com/office/drawing/2014/main" id="{39BA9498-2A30-074F-ADF4-BB8B59286A3D}"/>
              </a:ext>
            </a:extLst>
          </p:cNvPr>
          <p:cNvSpPr/>
          <p:nvPr/>
        </p:nvSpPr>
        <p:spPr>
          <a:xfrm>
            <a:off x="4504505" y="5111625"/>
            <a:ext cx="108449" cy="1008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Losange 78">
            <a:extLst>
              <a:ext uri="{FF2B5EF4-FFF2-40B4-BE49-F238E27FC236}">
                <a16:creationId xmlns:a16="http://schemas.microsoft.com/office/drawing/2014/main" id="{099C8D61-83DB-3141-999F-DB48DE2AF636}"/>
              </a:ext>
            </a:extLst>
          </p:cNvPr>
          <p:cNvSpPr/>
          <p:nvPr/>
        </p:nvSpPr>
        <p:spPr>
          <a:xfrm>
            <a:off x="4098338" y="5225943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Losange 79">
            <a:extLst>
              <a:ext uri="{FF2B5EF4-FFF2-40B4-BE49-F238E27FC236}">
                <a16:creationId xmlns:a16="http://schemas.microsoft.com/office/drawing/2014/main" id="{8806DDE6-7558-D240-9362-C7C0CCBE6137}"/>
              </a:ext>
            </a:extLst>
          </p:cNvPr>
          <p:cNvSpPr/>
          <p:nvPr/>
        </p:nvSpPr>
        <p:spPr>
          <a:xfrm>
            <a:off x="3327194" y="4610319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67943A-6134-AE4D-857D-CB94E2DA9D7E}"/>
              </a:ext>
            </a:extLst>
          </p:cNvPr>
          <p:cNvSpPr/>
          <p:nvPr/>
        </p:nvSpPr>
        <p:spPr>
          <a:xfrm>
            <a:off x="5235267" y="454273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BCB9DD1-D1F6-6142-B350-A56A0849A016}"/>
              </a:ext>
            </a:extLst>
          </p:cNvPr>
          <p:cNvSpPr/>
          <p:nvPr/>
        </p:nvSpPr>
        <p:spPr>
          <a:xfrm>
            <a:off x="4069837" y="53605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34B8DAB-3F33-434B-8B8D-BA7F85B92A1D}"/>
              </a:ext>
            </a:extLst>
          </p:cNvPr>
          <p:cNvSpPr/>
          <p:nvPr/>
        </p:nvSpPr>
        <p:spPr>
          <a:xfrm>
            <a:off x="3925293" y="5225247"/>
            <a:ext cx="1008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AD6A5D1-B62C-5446-993B-AF65AF9F342E}"/>
              </a:ext>
            </a:extLst>
          </p:cNvPr>
          <p:cNvSpPr txBox="1"/>
          <p:nvPr/>
        </p:nvSpPr>
        <p:spPr>
          <a:xfrm>
            <a:off x="3915777" y="5487434"/>
            <a:ext cx="45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066200A-15AD-1043-B6F6-5E8CE732922D}"/>
              </a:ext>
            </a:extLst>
          </p:cNvPr>
          <p:cNvSpPr txBox="1"/>
          <p:nvPr/>
        </p:nvSpPr>
        <p:spPr>
          <a:xfrm>
            <a:off x="3468196" y="4873536"/>
            <a:ext cx="45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q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6D0DF2-35E7-FD4A-9257-4A22EA953C46}"/>
              </a:ext>
            </a:extLst>
          </p:cNvPr>
          <p:cNvSpPr txBox="1"/>
          <p:nvPr/>
        </p:nvSpPr>
        <p:spPr>
          <a:xfrm>
            <a:off x="4737842" y="4412015"/>
            <a:ext cx="45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</a:t>
            </a:r>
            <a:r>
              <a:rPr lang="fr-FR" sz="1400" dirty="0" err="1">
                <a:solidFill>
                  <a:srgbClr val="FF0000"/>
                </a:solidFill>
              </a:rPr>
              <a:t>T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E466FCE-CDF4-5B44-B063-D03F4420DDFE}"/>
              </a:ext>
            </a:extLst>
          </p:cNvPr>
          <p:cNvCxnSpPr>
            <a:cxnSpLocks/>
          </p:cNvCxnSpPr>
          <p:nvPr/>
        </p:nvCxnSpPr>
        <p:spPr>
          <a:xfrm flipH="1" flipV="1">
            <a:off x="4428621" y="4241733"/>
            <a:ext cx="1" cy="160874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05D90533-0BB0-EB4A-B85C-A7589193E321}"/>
              </a:ext>
            </a:extLst>
          </p:cNvPr>
          <p:cNvCxnSpPr>
            <a:cxnSpLocks/>
          </p:cNvCxnSpPr>
          <p:nvPr/>
        </p:nvCxnSpPr>
        <p:spPr>
          <a:xfrm>
            <a:off x="3196467" y="4895175"/>
            <a:ext cx="2347142" cy="1046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A322B44-8AC6-964A-87D0-5AC2E9082E4A}"/>
              </a:ext>
            </a:extLst>
          </p:cNvPr>
          <p:cNvCxnSpPr/>
          <p:nvPr/>
        </p:nvCxnSpPr>
        <p:spPr>
          <a:xfrm flipV="1">
            <a:off x="4428847" y="4675260"/>
            <a:ext cx="547023" cy="227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9B41D4B1-BD46-7B4D-8F38-BCC69AD299F5}"/>
              </a:ext>
            </a:extLst>
          </p:cNvPr>
          <p:cNvCxnSpPr>
            <a:cxnSpLocks/>
          </p:cNvCxnSpPr>
          <p:nvPr/>
        </p:nvCxnSpPr>
        <p:spPr>
          <a:xfrm flipH="1">
            <a:off x="3887437" y="4902501"/>
            <a:ext cx="540399" cy="97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0AA7AA8B-E91A-5C43-90D3-050F30C0ED80}"/>
              </a:ext>
            </a:extLst>
          </p:cNvPr>
          <p:cNvCxnSpPr>
            <a:cxnSpLocks/>
          </p:cNvCxnSpPr>
          <p:nvPr/>
        </p:nvCxnSpPr>
        <p:spPr>
          <a:xfrm flipH="1">
            <a:off x="4154098" y="4906982"/>
            <a:ext cx="276618" cy="6549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8B046B10-7799-044E-B8C5-154B63BF3452}"/>
              </a:ext>
            </a:extLst>
          </p:cNvPr>
          <p:cNvSpPr txBox="1"/>
          <p:nvPr/>
        </p:nvSpPr>
        <p:spPr>
          <a:xfrm>
            <a:off x="3921135" y="4956562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n</a:t>
            </a:r>
          </a:p>
        </p:txBody>
      </p:sp>
      <p:sp>
        <p:nvSpPr>
          <p:cNvPr id="8" name="Losange 7">
            <a:extLst>
              <a:ext uri="{FF2B5EF4-FFF2-40B4-BE49-F238E27FC236}">
                <a16:creationId xmlns:a16="http://schemas.microsoft.com/office/drawing/2014/main" id="{699370BD-F013-BB4D-BEC8-4FC6CC93F3B0}"/>
              </a:ext>
            </a:extLst>
          </p:cNvPr>
          <p:cNvSpPr/>
          <p:nvPr/>
        </p:nvSpPr>
        <p:spPr>
          <a:xfrm>
            <a:off x="5247781" y="4441706"/>
            <a:ext cx="108449" cy="95619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71BCEB2-F50E-8049-8A62-9A106E432CF3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973A957-76B0-1548-B525-BC46F018214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BE0A9DBC-4BA0-DB43-8356-2F4FEAD98E3A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309E9F4A-D317-D747-83F5-F7F81B63728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94363B4-791E-E345-B0C7-59BC139541D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CCD944DB-79B8-724D-B7C2-FD479712781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2DF12EE7-CF0D-F443-AD51-B7345330D09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09E2EB7D-7D70-A340-A0EA-D95441A0E1A4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9358C2F-7828-2C4A-AE92-5E47DBAB8FB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7BE4C-4FED-874A-B874-B2F4AA8C569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FEB6B6AD-2737-8648-93E8-1C0E2E2E2B8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1460EB93-261C-3E4F-933F-E6DF4F05763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CE3E4E2-D9F9-524F-8355-660CCBC1260F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57A98F32-A24C-EE46-8E27-E75D29EEABE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B842DA95-8A52-0E48-A28A-D02C6C461C7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2B0CEF1C-D4B0-0346-94C8-311B473BA827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1DFAF3B7-F609-6C42-955D-D57D925A785B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EC26C242-44A8-774E-BCA8-5B114F7A4F6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8A860D5C-9948-D544-BCE9-8E9803378BEF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33C2BB48-AAF4-6645-958D-96515B821E1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EB01DF36-03FD-3848-86E9-66EEB4E150B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2643DECC-EB2C-174F-B32E-556D93ED3A8E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1B0AEEBF-F11E-ED4E-964A-D7D5A7A7E0FF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69E02041-7F3D-D047-AE24-4D7D8C3728B3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0FCB64D-C25D-E349-A52F-2C02FE3153F8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77D3B9E1-5A2E-7B4C-8CA6-263F519C20FF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AEEEC6-1F62-9841-95AC-85142CBCFDA1}"/>
              </a:ext>
            </a:extLst>
          </p:cNvPr>
          <p:cNvSpPr/>
          <p:nvPr/>
        </p:nvSpPr>
        <p:spPr>
          <a:xfrm>
            <a:off x="2300288" y="3370350"/>
            <a:ext cx="7443787" cy="25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4855EB-C2E7-1949-A6A1-CD7626E226D4}"/>
              </a:ext>
            </a:extLst>
          </p:cNvPr>
          <p:cNvSpPr/>
          <p:nvPr/>
        </p:nvSpPr>
        <p:spPr>
          <a:xfrm>
            <a:off x="3820224" y="5795211"/>
            <a:ext cx="1276105" cy="290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08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fonctionnels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D1187-FC51-D84C-B8B9-D61A09567AC6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B8AB4D6-ED1C-FA42-8EBF-67A92BB98CEF}"/>
              </a:ext>
            </a:extLst>
          </p:cNvPr>
          <p:cNvSpPr txBox="1"/>
          <p:nvPr/>
        </p:nvSpPr>
        <p:spPr>
          <a:xfrm>
            <a:off x="5543609" y="896399"/>
            <a:ext cx="83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Gower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1DFE6E5-8486-5C49-B2A6-B539C03550C1}"/>
              </a:ext>
            </a:extLst>
          </p:cNvPr>
          <p:cNvSpPr txBox="1"/>
          <p:nvPr/>
        </p:nvSpPr>
        <p:spPr>
          <a:xfrm>
            <a:off x="3051883" y="6140479"/>
            <a:ext cx="4116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3 : </a:t>
            </a:r>
            <a:r>
              <a:rPr lang="fr-FR" sz="1400" dirty="0"/>
              <a:t>Construction de l’espace fonctionnel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2CC84C3-7BD5-364A-B35D-B38925AA4261}"/>
              </a:ext>
            </a:extLst>
          </p:cNvPr>
          <p:cNvGrpSpPr/>
          <p:nvPr/>
        </p:nvGrpSpPr>
        <p:grpSpPr>
          <a:xfrm>
            <a:off x="2756089" y="1294969"/>
            <a:ext cx="6163737" cy="4855323"/>
            <a:chOff x="2756089" y="1294969"/>
            <a:chExt cx="6163737" cy="485532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5743460-A4B4-8A40-BB7A-A8BAE707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089" y="1294969"/>
              <a:ext cx="6163737" cy="4855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E0688-0DCC-364F-A49F-10DE6A336825}"/>
                </a:ext>
              </a:extLst>
            </p:cNvPr>
            <p:cNvSpPr/>
            <p:nvPr/>
          </p:nvSpPr>
          <p:spPr>
            <a:xfrm flipH="1">
              <a:off x="2873302" y="135374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1FE461-6BE6-3B40-9057-C96D431E9032}"/>
                </a:ext>
              </a:extLst>
            </p:cNvPr>
            <p:cNvSpPr/>
            <p:nvPr/>
          </p:nvSpPr>
          <p:spPr>
            <a:xfrm flipH="1">
              <a:off x="5896564" y="1327230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A5C1F8-695A-C741-A8D2-BA6973CC3792}"/>
                </a:ext>
              </a:extLst>
            </p:cNvPr>
            <p:cNvSpPr/>
            <p:nvPr/>
          </p:nvSpPr>
          <p:spPr>
            <a:xfrm flipH="1">
              <a:off x="2810510" y="379332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C7792-6749-544C-B74E-9BD2D9C65A86}"/>
                </a:ext>
              </a:extLst>
            </p:cNvPr>
            <p:cNvSpPr/>
            <p:nvPr/>
          </p:nvSpPr>
          <p:spPr>
            <a:xfrm flipH="1">
              <a:off x="5837957" y="3807744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83EF6A2-C869-4646-93F5-484FD622ECEB}"/>
              </a:ext>
            </a:extLst>
          </p:cNvPr>
          <p:cNvSpPr/>
          <p:nvPr/>
        </p:nvSpPr>
        <p:spPr>
          <a:xfrm flipH="1">
            <a:off x="3733067" y="2216989"/>
            <a:ext cx="1874102" cy="1043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des traits fonctionnels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407C3-A335-FF4C-88BD-343693607AC0}"/>
              </a:ext>
            </a:extLst>
          </p:cNvPr>
          <p:cNvSpPr/>
          <p:nvPr/>
        </p:nvSpPr>
        <p:spPr>
          <a:xfrm flipH="1">
            <a:off x="7047199" y="2470549"/>
            <a:ext cx="983410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 distance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2BED46-CFCA-C64E-A5FB-A05E0B1CC585}"/>
              </a:ext>
            </a:extLst>
          </p:cNvPr>
          <p:cNvSpPr/>
          <p:nvPr/>
        </p:nvSpPr>
        <p:spPr>
          <a:xfrm flipH="1">
            <a:off x="6943390" y="4975377"/>
            <a:ext cx="1191027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Coordonnées transformées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8D091-EF3B-2B49-A75F-97A91389F1C7}"/>
              </a:ext>
            </a:extLst>
          </p:cNvPr>
          <p:cNvSpPr/>
          <p:nvPr/>
        </p:nvSpPr>
        <p:spPr>
          <a:xfrm flipH="1">
            <a:off x="7431195" y="3561565"/>
            <a:ext cx="1876313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Analyse en coordonnées principales (</a:t>
            </a:r>
            <a:r>
              <a:rPr lang="fr-FR" sz="1200" dirty="0" err="1">
                <a:solidFill>
                  <a:schemeClr val="tx1"/>
                </a:solidFill>
              </a:rPr>
              <a:t>PCoA</a:t>
            </a:r>
            <a:r>
              <a:rPr lang="fr-F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7BB94A-C3DA-7245-9E8F-49119D5B7DD9}"/>
              </a:ext>
            </a:extLst>
          </p:cNvPr>
          <p:cNvSpPr/>
          <p:nvPr/>
        </p:nvSpPr>
        <p:spPr>
          <a:xfrm flipH="1">
            <a:off x="3342205" y="3851557"/>
            <a:ext cx="1633439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Espace des traits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10AAAE-35BB-9845-9A08-F5B1D5550F27}"/>
              </a:ext>
            </a:extLst>
          </p:cNvPr>
          <p:cNvSpPr txBox="1"/>
          <p:nvPr/>
        </p:nvSpPr>
        <p:spPr>
          <a:xfrm>
            <a:off x="6668116" y="5927893"/>
            <a:ext cx="225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Adapté de Mouillot </a:t>
            </a:r>
            <a:r>
              <a:rPr lang="fr-FR" sz="12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, 2021</a:t>
            </a:r>
          </a:p>
        </p:txBody>
      </p:sp>
      <p:sp>
        <p:nvSpPr>
          <p:cNvPr id="31" name="Flèche courbée vers le bas 30">
            <a:extLst>
              <a:ext uri="{FF2B5EF4-FFF2-40B4-BE49-F238E27FC236}">
                <a16:creationId xmlns:a16="http://schemas.microsoft.com/office/drawing/2014/main" id="{CFFF57F1-8105-4348-9292-1EFD5C954F28}"/>
              </a:ext>
            </a:extLst>
          </p:cNvPr>
          <p:cNvSpPr/>
          <p:nvPr/>
        </p:nvSpPr>
        <p:spPr>
          <a:xfrm>
            <a:off x="5096329" y="1292726"/>
            <a:ext cx="1724628" cy="27779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05E393-47D6-9A44-B99E-58324F935F5A}"/>
              </a:ext>
            </a:extLst>
          </p:cNvPr>
          <p:cNvSpPr txBox="1"/>
          <p:nvPr/>
        </p:nvSpPr>
        <p:spPr>
          <a:xfrm>
            <a:off x="3684582" y="1767184"/>
            <a:ext cx="47410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94D2EAC-D4C2-134B-BF21-07080519AB9F}"/>
              </a:ext>
            </a:extLst>
          </p:cNvPr>
          <p:cNvSpPr txBox="1"/>
          <p:nvPr/>
        </p:nvSpPr>
        <p:spPr>
          <a:xfrm>
            <a:off x="5145583" y="1767183"/>
            <a:ext cx="46929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</a:t>
            </a:r>
            <a:r>
              <a:rPr lang="fr-FR" sz="1500" dirty="0" err="1">
                <a:solidFill>
                  <a:srgbClr val="FF0000"/>
                </a:solidFill>
              </a:rPr>
              <a:t>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9BAEA-336C-AB41-967B-5764276A3C3C}"/>
              </a:ext>
            </a:extLst>
          </p:cNvPr>
          <p:cNvSpPr/>
          <p:nvPr/>
        </p:nvSpPr>
        <p:spPr>
          <a:xfrm>
            <a:off x="3282753" y="2188751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15BA88-91BD-614D-8894-C3C096192599}"/>
              </a:ext>
            </a:extLst>
          </p:cNvPr>
          <p:cNvSpPr/>
          <p:nvPr/>
        </p:nvSpPr>
        <p:spPr>
          <a:xfrm>
            <a:off x="3282753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5D6CED-73DE-AA45-B07B-D185B4D40A52}"/>
              </a:ext>
            </a:extLst>
          </p:cNvPr>
          <p:cNvSpPr txBox="1"/>
          <p:nvPr/>
        </p:nvSpPr>
        <p:spPr>
          <a:xfrm>
            <a:off x="3199381" y="302154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84D2CD-E863-9B48-A99F-9E5AB340294D}"/>
              </a:ext>
            </a:extLst>
          </p:cNvPr>
          <p:cNvSpPr txBox="1"/>
          <p:nvPr/>
        </p:nvSpPr>
        <p:spPr>
          <a:xfrm>
            <a:off x="3199381" y="2107059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903E63-CE24-DA43-A064-22EEB376215E}"/>
              </a:ext>
            </a:extLst>
          </p:cNvPr>
          <p:cNvSpPr/>
          <p:nvPr/>
        </p:nvSpPr>
        <p:spPr>
          <a:xfrm>
            <a:off x="6668116" y="1816313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3B31F1-AFA3-ED49-8A41-DFE898C1D741}"/>
              </a:ext>
            </a:extLst>
          </p:cNvPr>
          <p:cNvSpPr/>
          <p:nvPr/>
        </p:nvSpPr>
        <p:spPr>
          <a:xfrm>
            <a:off x="6204201" y="2187407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905453-26CE-A54F-A3F1-9EDFEECF633C}"/>
              </a:ext>
            </a:extLst>
          </p:cNvPr>
          <p:cNvSpPr/>
          <p:nvPr/>
        </p:nvSpPr>
        <p:spPr>
          <a:xfrm>
            <a:off x="6211810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9A316C-3DB6-C548-9954-DD1ADCEEC50B}"/>
              </a:ext>
            </a:extLst>
          </p:cNvPr>
          <p:cNvSpPr/>
          <p:nvPr/>
        </p:nvSpPr>
        <p:spPr>
          <a:xfrm>
            <a:off x="8065339" y="1815257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D4C7645-1201-654A-8ED8-93DFFAEEA2A1}"/>
              </a:ext>
            </a:extLst>
          </p:cNvPr>
          <p:cNvSpPr txBox="1"/>
          <p:nvPr/>
        </p:nvSpPr>
        <p:spPr>
          <a:xfrm>
            <a:off x="6101153" y="210735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AE8D443-29F3-CD42-8457-8DBDAEC7A608}"/>
              </a:ext>
            </a:extLst>
          </p:cNvPr>
          <p:cNvSpPr txBox="1"/>
          <p:nvPr/>
        </p:nvSpPr>
        <p:spPr>
          <a:xfrm>
            <a:off x="6093544" y="301469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D3D65E-E077-6944-B928-1F81EB73728F}"/>
              </a:ext>
            </a:extLst>
          </p:cNvPr>
          <p:cNvSpPr txBox="1"/>
          <p:nvPr/>
        </p:nvSpPr>
        <p:spPr>
          <a:xfrm>
            <a:off x="8102508" y="1749026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2235F99-F3BE-8B43-BF56-15DBFF7C3237}"/>
              </a:ext>
            </a:extLst>
          </p:cNvPr>
          <p:cNvSpPr txBox="1"/>
          <p:nvPr/>
        </p:nvSpPr>
        <p:spPr>
          <a:xfrm>
            <a:off x="6586340" y="175381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D03BB1-4E73-4D4C-87C9-8231FC8C8B0D}"/>
              </a:ext>
            </a:extLst>
          </p:cNvPr>
          <p:cNvSpPr/>
          <p:nvPr/>
        </p:nvSpPr>
        <p:spPr>
          <a:xfrm>
            <a:off x="6204201" y="4667930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C371D3-76EA-2040-BF59-F764B19EFF49}"/>
              </a:ext>
            </a:extLst>
          </p:cNvPr>
          <p:cNvSpPr/>
          <p:nvPr/>
        </p:nvSpPr>
        <p:spPr>
          <a:xfrm>
            <a:off x="6209512" y="5529046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1B93EB-56B5-4443-BBAD-3851E2C45163}"/>
              </a:ext>
            </a:extLst>
          </p:cNvPr>
          <p:cNvSpPr/>
          <p:nvPr/>
        </p:nvSpPr>
        <p:spPr>
          <a:xfrm>
            <a:off x="6693191" y="4313988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874244-EFEB-1D49-8682-296624694F88}"/>
              </a:ext>
            </a:extLst>
          </p:cNvPr>
          <p:cNvSpPr txBox="1"/>
          <p:nvPr/>
        </p:nvSpPr>
        <p:spPr>
          <a:xfrm>
            <a:off x="6101153" y="461967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3D696E0-14E7-2A4D-ADB2-C66A00B9C128}"/>
              </a:ext>
            </a:extLst>
          </p:cNvPr>
          <p:cNvSpPr txBox="1"/>
          <p:nvPr/>
        </p:nvSpPr>
        <p:spPr>
          <a:xfrm>
            <a:off x="6101153" y="552700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01B77A-3357-E24B-AAB6-256756CF5176}"/>
              </a:ext>
            </a:extLst>
          </p:cNvPr>
          <p:cNvSpPr/>
          <p:nvPr/>
        </p:nvSpPr>
        <p:spPr>
          <a:xfrm>
            <a:off x="8068020" y="4289475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86BB0-E24D-5A42-AB64-1BF4DC06A22B}"/>
              </a:ext>
            </a:extLst>
          </p:cNvPr>
          <p:cNvSpPr/>
          <p:nvPr/>
        </p:nvSpPr>
        <p:spPr>
          <a:xfrm>
            <a:off x="4157974" y="5938097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942AE8-9842-9E46-97E4-7B4EBD71BE9C}"/>
              </a:ext>
            </a:extLst>
          </p:cNvPr>
          <p:cNvSpPr/>
          <p:nvPr/>
        </p:nvSpPr>
        <p:spPr>
          <a:xfrm rot="16200000">
            <a:off x="2753843" y="5056491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6B7ECB5-4849-C244-8912-D05F64E73FBF}"/>
              </a:ext>
            </a:extLst>
          </p:cNvPr>
          <p:cNvSpPr txBox="1"/>
          <p:nvPr/>
        </p:nvSpPr>
        <p:spPr>
          <a:xfrm>
            <a:off x="4097893" y="5811736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1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03FD643-E11A-0A47-AE41-8B4245B87969}"/>
              </a:ext>
            </a:extLst>
          </p:cNvPr>
          <p:cNvSpPr txBox="1"/>
          <p:nvPr/>
        </p:nvSpPr>
        <p:spPr>
          <a:xfrm rot="16200000">
            <a:off x="2704156" y="491010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Axe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AFB1B-875F-3B45-8AE1-792A93E0D86A}"/>
              </a:ext>
            </a:extLst>
          </p:cNvPr>
          <p:cNvSpPr/>
          <p:nvPr/>
        </p:nvSpPr>
        <p:spPr>
          <a:xfrm>
            <a:off x="5380231" y="43731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C4AD8C-083E-AA43-B2AB-8AFE94E1D294}"/>
              </a:ext>
            </a:extLst>
          </p:cNvPr>
          <p:cNvSpPr/>
          <p:nvPr/>
        </p:nvSpPr>
        <p:spPr>
          <a:xfrm>
            <a:off x="4642230" y="5074316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F13ED3-A53B-6646-A431-AA75FBC0434A}"/>
              </a:ext>
            </a:extLst>
          </p:cNvPr>
          <p:cNvSpPr/>
          <p:nvPr/>
        </p:nvSpPr>
        <p:spPr>
          <a:xfrm>
            <a:off x="4032797" y="49672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8621C3-0E73-FA4A-89CC-B87F4F6DA7C2}"/>
              </a:ext>
            </a:extLst>
          </p:cNvPr>
          <p:cNvSpPr/>
          <p:nvPr/>
        </p:nvSpPr>
        <p:spPr>
          <a:xfrm>
            <a:off x="3486670" y="4584757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D305CA6-AC81-8B4A-92F5-04B654AE8521}"/>
              </a:ext>
            </a:extLst>
          </p:cNvPr>
          <p:cNvSpPr txBox="1"/>
          <p:nvPr/>
        </p:nvSpPr>
        <p:spPr>
          <a:xfrm>
            <a:off x="5256912" y="4202988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27B057A-1B35-2149-BBC0-9323E5F40406}"/>
              </a:ext>
            </a:extLst>
          </p:cNvPr>
          <p:cNvSpPr txBox="1"/>
          <p:nvPr/>
        </p:nvSpPr>
        <p:spPr>
          <a:xfrm>
            <a:off x="4523493" y="4873537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2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A4F798C-5C3F-3140-9A4C-9964476FF0F1}"/>
              </a:ext>
            </a:extLst>
          </p:cNvPr>
          <p:cNvSpPr txBox="1"/>
          <p:nvPr/>
        </p:nvSpPr>
        <p:spPr>
          <a:xfrm>
            <a:off x="3286539" y="4328085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78" name="Losange 77">
            <a:extLst>
              <a:ext uri="{FF2B5EF4-FFF2-40B4-BE49-F238E27FC236}">
                <a16:creationId xmlns:a16="http://schemas.microsoft.com/office/drawing/2014/main" id="{39BA9498-2A30-074F-ADF4-BB8B59286A3D}"/>
              </a:ext>
            </a:extLst>
          </p:cNvPr>
          <p:cNvSpPr/>
          <p:nvPr/>
        </p:nvSpPr>
        <p:spPr>
          <a:xfrm>
            <a:off x="4504505" y="5111625"/>
            <a:ext cx="108449" cy="1008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Losange 78">
            <a:extLst>
              <a:ext uri="{FF2B5EF4-FFF2-40B4-BE49-F238E27FC236}">
                <a16:creationId xmlns:a16="http://schemas.microsoft.com/office/drawing/2014/main" id="{099C8D61-83DB-3141-999F-DB48DE2AF636}"/>
              </a:ext>
            </a:extLst>
          </p:cNvPr>
          <p:cNvSpPr/>
          <p:nvPr/>
        </p:nvSpPr>
        <p:spPr>
          <a:xfrm>
            <a:off x="4098338" y="5225943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Losange 79">
            <a:extLst>
              <a:ext uri="{FF2B5EF4-FFF2-40B4-BE49-F238E27FC236}">
                <a16:creationId xmlns:a16="http://schemas.microsoft.com/office/drawing/2014/main" id="{8806DDE6-7558-D240-9362-C7C0CCBE6137}"/>
              </a:ext>
            </a:extLst>
          </p:cNvPr>
          <p:cNvSpPr/>
          <p:nvPr/>
        </p:nvSpPr>
        <p:spPr>
          <a:xfrm>
            <a:off x="3327194" y="4610319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67943A-6134-AE4D-857D-CB94E2DA9D7E}"/>
              </a:ext>
            </a:extLst>
          </p:cNvPr>
          <p:cNvSpPr/>
          <p:nvPr/>
        </p:nvSpPr>
        <p:spPr>
          <a:xfrm>
            <a:off x="5235267" y="454273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BCB9DD1-D1F6-6142-B350-A56A0849A016}"/>
              </a:ext>
            </a:extLst>
          </p:cNvPr>
          <p:cNvSpPr/>
          <p:nvPr/>
        </p:nvSpPr>
        <p:spPr>
          <a:xfrm>
            <a:off x="4069837" y="53605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34B8DAB-3F33-434B-8B8D-BA7F85B92A1D}"/>
              </a:ext>
            </a:extLst>
          </p:cNvPr>
          <p:cNvSpPr/>
          <p:nvPr/>
        </p:nvSpPr>
        <p:spPr>
          <a:xfrm>
            <a:off x="3925293" y="5225247"/>
            <a:ext cx="1008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AD6A5D1-B62C-5446-993B-AF65AF9F342E}"/>
              </a:ext>
            </a:extLst>
          </p:cNvPr>
          <p:cNvSpPr txBox="1"/>
          <p:nvPr/>
        </p:nvSpPr>
        <p:spPr>
          <a:xfrm>
            <a:off x="3915777" y="5487434"/>
            <a:ext cx="45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066200A-15AD-1043-B6F6-5E8CE732922D}"/>
              </a:ext>
            </a:extLst>
          </p:cNvPr>
          <p:cNvSpPr txBox="1"/>
          <p:nvPr/>
        </p:nvSpPr>
        <p:spPr>
          <a:xfrm>
            <a:off x="3468196" y="4873536"/>
            <a:ext cx="45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q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6D0DF2-35E7-FD4A-9257-4A22EA953C46}"/>
              </a:ext>
            </a:extLst>
          </p:cNvPr>
          <p:cNvSpPr txBox="1"/>
          <p:nvPr/>
        </p:nvSpPr>
        <p:spPr>
          <a:xfrm>
            <a:off x="4737842" y="4412015"/>
            <a:ext cx="45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</a:t>
            </a:r>
            <a:r>
              <a:rPr lang="fr-FR" sz="1400" dirty="0" err="1">
                <a:solidFill>
                  <a:srgbClr val="FF0000"/>
                </a:solidFill>
              </a:rPr>
              <a:t>T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E466FCE-CDF4-5B44-B063-D03F4420DDFE}"/>
              </a:ext>
            </a:extLst>
          </p:cNvPr>
          <p:cNvCxnSpPr>
            <a:cxnSpLocks/>
          </p:cNvCxnSpPr>
          <p:nvPr/>
        </p:nvCxnSpPr>
        <p:spPr>
          <a:xfrm flipH="1" flipV="1">
            <a:off x="4428621" y="4241733"/>
            <a:ext cx="1" cy="160874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05D90533-0BB0-EB4A-B85C-A7589193E321}"/>
              </a:ext>
            </a:extLst>
          </p:cNvPr>
          <p:cNvCxnSpPr>
            <a:cxnSpLocks/>
          </p:cNvCxnSpPr>
          <p:nvPr/>
        </p:nvCxnSpPr>
        <p:spPr>
          <a:xfrm>
            <a:off x="3196467" y="4895175"/>
            <a:ext cx="2347142" cy="1046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A322B44-8AC6-964A-87D0-5AC2E9082E4A}"/>
              </a:ext>
            </a:extLst>
          </p:cNvPr>
          <p:cNvCxnSpPr/>
          <p:nvPr/>
        </p:nvCxnSpPr>
        <p:spPr>
          <a:xfrm flipV="1">
            <a:off x="4428847" y="4675260"/>
            <a:ext cx="547023" cy="227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9B41D4B1-BD46-7B4D-8F38-BCC69AD299F5}"/>
              </a:ext>
            </a:extLst>
          </p:cNvPr>
          <p:cNvCxnSpPr>
            <a:cxnSpLocks/>
          </p:cNvCxnSpPr>
          <p:nvPr/>
        </p:nvCxnSpPr>
        <p:spPr>
          <a:xfrm flipH="1">
            <a:off x="3887437" y="4902501"/>
            <a:ext cx="540399" cy="97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0AA7AA8B-E91A-5C43-90D3-050F30C0ED80}"/>
              </a:ext>
            </a:extLst>
          </p:cNvPr>
          <p:cNvCxnSpPr>
            <a:cxnSpLocks/>
          </p:cNvCxnSpPr>
          <p:nvPr/>
        </p:nvCxnSpPr>
        <p:spPr>
          <a:xfrm flipH="1">
            <a:off x="4154098" y="4906982"/>
            <a:ext cx="276618" cy="6549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8B046B10-7799-044E-B8C5-154B63BF3452}"/>
              </a:ext>
            </a:extLst>
          </p:cNvPr>
          <p:cNvSpPr txBox="1"/>
          <p:nvPr/>
        </p:nvSpPr>
        <p:spPr>
          <a:xfrm>
            <a:off x="3921135" y="4956562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n</a:t>
            </a:r>
          </a:p>
        </p:txBody>
      </p:sp>
      <p:sp>
        <p:nvSpPr>
          <p:cNvPr id="8" name="Losange 7">
            <a:extLst>
              <a:ext uri="{FF2B5EF4-FFF2-40B4-BE49-F238E27FC236}">
                <a16:creationId xmlns:a16="http://schemas.microsoft.com/office/drawing/2014/main" id="{699370BD-F013-BB4D-BEC8-4FC6CC93F3B0}"/>
              </a:ext>
            </a:extLst>
          </p:cNvPr>
          <p:cNvSpPr/>
          <p:nvPr/>
        </p:nvSpPr>
        <p:spPr>
          <a:xfrm>
            <a:off x="5247781" y="4441706"/>
            <a:ext cx="108449" cy="95619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973A957-76B0-1548-B525-BC46F018214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BE0A9DBC-4BA0-DB43-8356-2F4FEAD98E3A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309E9F4A-D317-D747-83F5-F7F81B63728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94363B4-791E-E345-B0C7-59BC139541D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CCD944DB-79B8-724D-B7C2-FD479712781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2DF12EE7-CF0D-F443-AD51-B7345330D09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09E2EB7D-7D70-A340-A0EA-D95441A0E1A4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9358C2F-7828-2C4A-AE92-5E47DBAB8FB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7BE4C-4FED-874A-B874-B2F4AA8C569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FEB6B6AD-2737-8648-93E8-1C0E2E2E2B8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1460EB93-261C-3E4F-933F-E6DF4F05763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CE3E4E2-D9F9-524F-8355-660CCBC1260F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57A98F32-A24C-EE46-8E27-E75D29EEABE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B842DA95-8A52-0E48-A28A-D02C6C461C7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2B0CEF1C-D4B0-0346-94C8-311B473BA827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1DFAF3B7-F609-6C42-955D-D57D925A785B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EC26C242-44A8-774E-BCA8-5B114F7A4F6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8A860D5C-9948-D544-BCE9-8E9803378BEF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33C2BB48-AAF4-6645-958D-96515B821E1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EB01DF36-03FD-3848-86E9-66EEB4E150B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2643DECC-EB2C-174F-B32E-556D93ED3A8E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1B0AEEBF-F11E-ED4E-964A-D7D5A7A7E0FF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69E02041-7F3D-D047-AE24-4D7D8C3728B3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0FCB64D-C25D-E349-A52F-2C02FE3153F8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77D3B9E1-5A2E-7B4C-8CA6-263F519C20FF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B32A10A-ACD5-8846-8203-319530C9F5D7}"/>
              </a:ext>
            </a:extLst>
          </p:cNvPr>
          <p:cNvSpPr/>
          <p:nvPr/>
        </p:nvSpPr>
        <p:spPr>
          <a:xfrm>
            <a:off x="2300288" y="3599172"/>
            <a:ext cx="3814988" cy="25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F84E1167-3F2A-2B40-89AC-867698669227}"/>
              </a:ext>
            </a:extLst>
          </p:cNvPr>
          <p:cNvSpPr txBox="1"/>
          <p:nvPr/>
        </p:nvSpPr>
        <p:spPr>
          <a:xfrm>
            <a:off x="6554839" y="4271980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PCo1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D0E251C0-8908-1C4F-A1BD-2CFDB8B574C6}"/>
              </a:ext>
            </a:extLst>
          </p:cNvPr>
          <p:cNvSpPr txBox="1"/>
          <p:nvPr/>
        </p:nvSpPr>
        <p:spPr>
          <a:xfrm>
            <a:off x="8030609" y="427126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0B050"/>
                </a:solidFill>
              </a:rPr>
              <a:t>PCoN</a:t>
            </a:r>
            <a:endParaRPr lang="fr-FR" sz="1500" dirty="0">
              <a:solidFill>
                <a:srgbClr val="00B050"/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A85957-E277-9C4E-A4E6-A3D5345D3E8E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8653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fonctionnels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D1187-FC51-D84C-B8B9-D61A09567AC6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B8AB4D6-ED1C-FA42-8EBF-67A92BB98CEF}"/>
              </a:ext>
            </a:extLst>
          </p:cNvPr>
          <p:cNvSpPr txBox="1"/>
          <p:nvPr/>
        </p:nvSpPr>
        <p:spPr>
          <a:xfrm>
            <a:off x="5543609" y="896399"/>
            <a:ext cx="83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Gower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1DFE6E5-8486-5C49-B2A6-B539C03550C1}"/>
              </a:ext>
            </a:extLst>
          </p:cNvPr>
          <p:cNvSpPr txBox="1"/>
          <p:nvPr/>
        </p:nvSpPr>
        <p:spPr>
          <a:xfrm>
            <a:off x="3051883" y="6140479"/>
            <a:ext cx="4116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3 : </a:t>
            </a:r>
            <a:r>
              <a:rPr lang="fr-FR" sz="1400" dirty="0"/>
              <a:t>Construction de l’espace fonctionnel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2CC84C3-7BD5-364A-B35D-B38925AA4261}"/>
              </a:ext>
            </a:extLst>
          </p:cNvPr>
          <p:cNvGrpSpPr/>
          <p:nvPr/>
        </p:nvGrpSpPr>
        <p:grpSpPr>
          <a:xfrm>
            <a:off x="2756089" y="1294969"/>
            <a:ext cx="6163737" cy="4855323"/>
            <a:chOff x="2756089" y="1294969"/>
            <a:chExt cx="6163737" cy="485532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5743460-A4B4-8A40-BB7A-A8BAE707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089" y="1294969"/>
              <a:ext cx="6163737" cy="4855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E0688-0DCC-364F-A49F-10DE6A336825}"/>
                </a:ext>
              </a:extLst>
            </p:cNvPr>
            <p:cNvSpPr/>
            <p:nvPr/>
          </p:nvSpPr>
          <p:spPr>
            <a:xfrm flipH="1">
              <a:off x="2873302" y="135374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1FE461-6BE6-3B40-9057-C96D431E9032}"/>
                </a:ext>
              </a:extLst>
            </p:cNvPr>
            <p:cNvSpPr/>
            <p:nvPr/>
          </p:nvSpPr>
          <p:spPr>
            <a:xfrm flipH="1">
              <a:off x="5896564" y="1327230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A5C1F8-695A-C741-A8D2-BA6973CC3792}"/>
                </a:ext>
              </a:extLst>
            </p:cNvPr>
            <p:cNvSpPr/>
            <p:nvPr/>
          </p:nvSpPr>
          <p:spPr>
            <a:xfrm flipH="1">
              <a:off x="2810510" y="3793326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C7792-6749-544C-B74E-9BD2D9C65A86}"/>
                </a:ext>
              </a:extLst>
            </p:cNvPr>
            <p:cNvSpPr/>
            <p:nvPr/>
          </p:nvSpPr>
          <p:spPr>
            <a:xfrm flipH="1">
              <a:off x="5837957" y="3807744"/>
              <a:ext cx="241373" cy="27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83EF6A2-C869-4646-93F5-484FD622ECEB}"/>
              </a:ext>
            </a:extLst>
          </p:cNvPr>
          <p:cNvSpPr/>
          <p:nvPr/>
        </p:nvSpPr>
        <p:spPr>
          <a:xfrm flipH="1">
            <a:off x="3733067" y="2216989"/>
            <a:ext cx="1874102" cy="1043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des traits fonctionnels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407C3-A335-FF4C-88BD-343693607AC0}"/>
              </a:ext>
            </a:extLst>
          </p:cNvPr>
          <p:cNvSpPr/>
          <p:nvPr/>
        </p:nvSpPr>
        <p:spPr>
          <a:xfrm flipH="1">
            <a:off x="7047199" y="2470549"/>
            <a:ext cx="983410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Matrice de distance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2BED46-CFCA-C64E-A5FB-A05E0B1CC585}"/>
              </a:ext>
            </a:extLst>
          </p:cNvPr>
          <p:cNvSpPr/>
          <p:nvPr/>
        </p:nvSpPr>
        <p:spPr>
          <a:xfrm flipH="1">
            <a:off x="6943390" y="4975377"/>
            <a:ext cx="1191027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Coordonnées transformées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8D091-EF3B-2B49-A75F-97A91389F1C7}"/>
              </a:ext>
            </a:extLst>
          </p:cNvPr>
          <p:cNvSpPr/>
          <p:nvPr/>
        </p:nvSpPr>
        <p:spPr>
          <a:xfrm flipH="1">
            <a:off x="7431195" y="3561565"/>
            <a:ext cx="1876313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Analyse en coordonnées principales (</a:t>
            </a:r>
            <a:r>
              <a:rPr lang="fr-FR" sz="1200" dirty="0" err="1">
                <a:solidFill>
                  <a:schemeClr val="tx1"/>
                </a:solidFill>
              </a:rPr>
              <a:t>PCoA</a:t>
            </a:r>
            <a:r>
              <a:rPr lang="fr-F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7BB94A-C3DA-7245-9E8F-49119D5B7DD9}"/>
              </a:ext>
            </a:extLst>
          </p:cNvPr>
          <p:cNvSpPr/>
          <p:nvPr/>
        </p:nvSpPr>
        <p:spPr>
          <a:xfrm flipH="1">
            <a:off x="3342205" y="3851557"/>
            <a:ext cx="1633439" cy="462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Espace des traits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10AAAE-35BB-9845-9A08-F5B1D5550F27}"/>
              </a:ext>
            </a:extLst>
          </p:cNvPr>
          <p:cNvSpPr txBox="1"/>
          <p:nvPr/>
        </p:nvSpPr>
        <p:spPr>
          <a:xfrm>
            <a:off x="6668116" y="5927893"/>
            <a:ext cx="225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Adapté de Mouillot </a:t>
            </a:r>
            <a:r>
              <a:rPr lang="fr-FR" sz="12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fr-FR" sz="1200" dirty="0">
                <a:solidFill>
                  <a:schemeClr val="accent3">
                    <a:lumMod val="50000"/>
                  </a:schemeClr>
                </a:solidFill>
              </a:rPr>
              <a:t>, 2021</a:t>
            </a:r>
          </a:p>
        </p:txBody>
      </p:sp>
      <p:sp>
        <p:nvSpPr>
          <p:cNvPr id="31" name="Flèche courbée vers le bas 30">
            <a:extLst>
              <a:ext uri="{FF2B5EF4-FFF2-40B4-BE49-F238E27FC236}">
                <a16:creationId xmlns:a16="http://schemas.microsoft.com/office/drawing/2014/main" id="{CFFF57F1-8105-4348-9292-1EFD5C954F28}"/>
              </a:ext>
            </a:extLst>
          </p:cNvPr>
          <p:cNvSpPr/>
          <p:nvPr/>
        </p:nvSpPr>
        <p:spPr>
          <a:xfrm>
            <a:off x="5096329" y="1292726"/>
            <a:ext cx="1724628" cy="27779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05E393-47D6-9A44-B99E-58324F935F5A}"/>
              </a:ext>
            </a:extLst>
          </p:cNvPr>
          <p:cNvSpPr txBox="1"/>
          <p:nvPr/>
        </p:nvSpPr>
        <p:spPr>
          <a:xfrm>
            <a:off x="3684582" y="1767184"/>
            <a:ext cx="47410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94D2EAC-D4C2-134B-BF21-07080519AB9F}"/>
              </a:ext>
            </a:extLst>
          </p:cNvPr>
          <p:cNvSpPr txBox="1"/>
          <p:nvPr/>
        </p:nvSpPr>
        <p:spPr>
          <a:xfrm>
            <a:off x="5145583" y="1767183"/>
            <a:ext cx="46929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Tr </a:t>
            </a:r>
            <a:r>
              <a:rPr lang="fr-FR" sz="1500" dirty="0" err="1">
                <a:solidFill>
                  <a:srgbClr val="FF0000"/>
                </a:solidFill>
              </a:rPr>
              <a:t>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9BAEA-336C-AB41-967B-5764276A3C3C}"/>
              </a:ext>
            </a:extLst>
          </p:cNvPr>
          <p:cNvSpPr/>
          <p:nvPr/>
        </p:nvSpPr>
        <p:spPr>
          <a:xfrm>
            <a:off x="3282753" y="2188751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15BA88-91BD-614D-8894-C3C096192599}"/>
              </a:ext>
            </a:extLst>
          </p:cNvPr>
          <p:cNvSpPr/>
          <p:nvPr/>
        </p:nvSpPr>
        <p:spPr>
          <a:xfrm>
            <a:off x="3282753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5D6CED-73DE-AA45-B07B-D185B4D40A52}"/>
              </a:ext>
            </a:extLst>
          </p:cNvPr>
          <p:cNvSpPr txBox="1"/>
          <p:nvPr/>
        </p:nvSpPr>
        <p:spPr>
          <a:xfrm>
            <a:off x="3199381" y="302154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84D2CD-E863-9B48-A99F-9E5AB340294D}"/>
              </a:ext>
            </a:extLst>
          </p:cNvPr>
          <p:cNvSpPr txBox="1"/>
          <p:nvPr/>
        </p:nvSpPr>
        <p:spPr>
          <a:xfrm>
            <a:off x="3199381" y="2107059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903E63-CE24-DA43-A064-22EEB376215E}"/>
              </a:ext>
            </a:extLst>
          </p:cNvPr>
          <p:cNvSpPr/>
          <p:nvPr/>
        </p:nvSpPr>
        <p:spPr>
          <a:xfrm>
            <a:off x="6668116" y="1816313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3B31F1-AFA3-ED49-8A41-DFE898C1D741}"/>
              </a:ext>
            </a:extLst>
          </p:cNvPr>
          <p:cNvSpPr/>
          <p:nvPr/>
        </p:nvSpPr>
        <p:spPr>
          <a:xfrm>
            <a:off x="6204201" y="2187407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905453-26CE-A54F-A3F1-9EDFEECF633C}"/>
              </a:ext>
            </a:extLst>
          </p:cNvPr>
          <p:cNvSpPr/>
          <p:nvPr/>
        </p:nvSpPr>
        <p:spPr>
          <a:xfrm>
            <a:off x="6211810" y="3069284"/>
            <a:ext cx="312372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9A316C-3DB6-C548-9954-DD1ADCEEC50B}"/>
              </a:ext>
            </a:extLst>
          </p:cNvPr>
          <p:cNvSpPr/>
          <p:nvPr/>
        </p:nvSpPr>
        <p:spPr>
          <a:xfrm>
            <a:off x="8065339" y="1815257"/>
            <a:ext cx="434904" cy="224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D4C7645-1201-654A-8ED8-93DFFAEEA2A1}"/>
              </a:ext>
            </a:extLst>
          </p:cNvPr>
          <p:cNvSpPr txBox="1"/>
          <p:nvPr/>
        </p:nvSpPr>
        <p:spPr>
          <a:xfrm>
            <a:off x="6101153" y="2107352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AE8D443-29F3-CD42-8457-8DBDAEC7A608}"/>
              </a:ext>
            </a:extLst>
          </p:cNvPr>
          <p:cNvSpPr txBox="1"/>
          <p:nvPr/>
        </p:nvSpPr>
        <p:spPr>
          <a:xfrm>
            <a:off x="6093544" y="301469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D3D65E-E077-6944-B928-1F81EB73728F}"/>
              </a:ext>
            </a:extLst>
          </p:cNvPr>
          <p:cNvSpPr txBox="1"/>
          <p:nvPr/>
        </p:nvSpPr>
        <p:spPr>
          <a:xfrm>
            <a:off x="8102508" y="1749026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2235F99-F3BE-8B43-BF56-15DBFF7C3237}"/>
              </a:ext>
            </a:extLst>
          </p:cNvPr>
          <p:cNvSpPr txBox="1"/>
          <p:nvPr/>
        </p:nvSpPr>
        <p:spPr>
          <a:xfrm>
            <a:off x="6586340" y="175381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D03BB1-4E73-4D4C-87C9-8231FC8C8B0D}"/>
              </a:ext>
            </a:extLst>
          </p:cNvPr>
          <p:cNvSpPr/>
          <p:nvPr/>
        </p:nvSpPr>
        <p:spPr>
          <a:xfrm>
            <a:off x="6204201" y="4667930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C371D3-76EA-2040-BF59-F764B19EFF49}"/>
              </a:ext>
            </a:extLst>
          </p:cNvPr>
          <p:cNvSpPr/>
          <p:nvPr/>
        </p:nvSpPr>
        <p:spPr>
          <a:xfrm>
            <a:off x="6209512" y="5529046"/>
            <a:ext cx="319981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1B93EB-56B5-4443-BBAD-3851E2C45163}"/>
              </a:ext>
            </a:extLst>
          </p:cNvPr>
          <p:cNvSpPr/>
          <p:nvPr/>
        </p:nvSpPr>
        <p:spPr>
          <a:xfrm>
            <a:off x="6693191" y="4313988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874244-EFEB-1D49-8682-296624694F88}"/>
              </a:ext>
            </a:extLst>
          </p:cNvPr>
          <p:cNvSpPr txBox="1"/>
          <p:nvPr/>
        </p:nvSpPr>
        <p:spPr>
          <a:xfrm>
            <a:off x="6101153" y="4619670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3D696E0-14E7-2A4D-ADB2-C66A00B9C128}"/>
              </a:ext>
            </a:extLst>
          </p:cNvPr>
          <p:cNvSpPr txBox="1"/>
          <p:nvPr/>
        </p:nvSpPr>
        <p:spPr>
          <a:xfrm>
            <a:off x="6101153" y="5527008"/>
            <a:ext cx="533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265B8"/>
                </a:solidFill>
              </a:rPr>
              <a:t>Sp</a:t>
            </a:r>
            <a:r>
              <a:rPr lang="fr-FR" sz="15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FDC11A3-B63C-5442-8AFB-0FA929399CEC}"/>
              </a:ext>
            </a:extLst>
          </p:cNvPr>
          <p:cNvSpPr txBox="1"/>
          <p:nvPr/>
        </p:nvSpPr>
        <p:spPr>
          <a:xfrm>
            <a:off x="6554839" y="4271980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PCo1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01B77A-3357-E24B-AAB6-256756CF5176}"/>
              </a:ext>
            </a:extLst>
          </p:cNvPr>
          <p:cNvSpPr/>
          <p:nvPr/>
        </p:nvSpPr>
        <p:spPr>
          <a:xfrm>
            <a:off x="8068020" y="4289475"/>
            <a:ext cx="47469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E67C2D35-8A11-1D4C-B6BA-D2BB9B8ABD80}"/>
              </a:ext>
            </a:extLst>
          </p:cNvPr>
          <p:cNvSpPr txBox="1"/>
          <p:nvPr/>
        </p:nvSpPr>
        <p:spPr>
          <a:xfrm>
            <a:off x="8030609" y="427126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0B050"/>
                </a:solidFill>
              </a:rPr>
              <a:t>PCoN</a:t>
            </a:r>
            <a:endParaRPr lang="fr-FR" sz="15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86BB0-E24D-5A42-AB64-1BF4DC06A22B}"/>
              </a:ext>
            </a:extLst>
          </p:cNvPr>
          <p:cNvSpPr/>
          <p:nvPr/>
        </p:nvSpPr>
        <p:spPr>
          <a:xfrm>
            <a:off x="4157974" y="5938097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942AE8-9842-9E46-97E4-7B4EBD71BE9C}"/>
              </a:ext>
            </a:extLst>
          </p:cNvPr>
          <p:cNvSpPr/>
          <p:nvPr/>
        </p:nvSpPr>
        <p:spPr>
          <a:xfrm rot="16200000">
            <a:off x="2753843" y="5056491"/>
            <a:ext cx="609969" cy="147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6B7ECB5-4849-C244-8912-D05F64E73FBF}"/>
              </a:ext>
            </a:extLst>
          </p:cNvPr>
          <p:cNvSpPr txBox="1"/>
          <p:nvPr/>
        </p:nvSpPr>
        <p:spPr>
          <a:xfrm>
            <a:off x="4097893" y="5811736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PCo1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03FD643-E11A-0A47-AE41-8B4245B87969}"/>
              </a:ext>
            </a:extLst>
          </p:cNvPr>
          <p:cNvSpPr txBox="1"/>
          <p:nvPr/>
        </p:nvSpPr>
        <p:spPr>
          <a:xfrm rot="16200000">
            <a:off x="2704156" y="4910102"/>
            <a:ext cx="661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B050"/>
                </a:solidFill>
              </a:rPr>
              <a:t>PCo2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AFB1B-875F-3B45-8AE1-792A93E0D86A}"/>
              </a:ext>
            </a:extLst>
          </p:cNvPr>
          <p:cNvSpPr/>
          <p:nvPr/>
        </p:nvSpPr>
        <p:spPr>
          <a:xfrm>
            <a:off x="5380231" y="43731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C4AD8C-083E-AA43-B2AB-8AFE94E1D294}"/>
              </a:ext>
            </a:extLst>
          </p:cNvPr>
          <p:cNvSpPr/>
          <p:nvPr/>
        </p:nvSpPr>
        <p:spPr>
          <a:xfrm>
            <a:off x="4642230" y="5074316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F13ED3-A53B-6646-A431-AA75FBC0434A}"/>
              </a:ext>
            </a:extLst>
          </p:cNvPr>
          <p:cNvSpPr/>
          <p:nvPr/>
        </p:nvSpPr>
        <p:spPr>
          <a:xfrm>
            <a:off x="4032797" y="4967243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8621C3-0E73-FA4A-89CC-B87F4F6DA7C2}"/>
              </a:ext>
            </a:extLst>
          </p:cNvPr>
          <p:cNvSpPr/>
          <p:nvPr/>
        </p:nvSpPr>
        <p:spPr>
          <a:xfrm>
            <a:off x="3486670" y="4584757"/>
            <a:ext cx="395824" cy="19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D305CA6-AC81-8B4A-92F5-04B654AE8521}"/>
              </a:ext>
            </a:extLst>
          </p:cNvPr>
          <p:cNvSpPr txBox="1"/>
          <p:nvPr/>
        </p:nvSpPr>
        <p:spPr>
          <a:xfrm>
            <a:off x="5256912" y="4202988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27B057A-1B35-2149-BBC0-9323E5F40406}"/>
              </a:ext>
            </a:extLst>
          </p:cNvPr>
          <p:cNvSpPr txBox="1"/>
          <p:nvPr/>
        </p:nvSpPr>
        <p:spPr>
          <a:xfrm>
            <a:off x="4523493" y="4873537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2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A4F798C-5C3F-3140-9A4C-9964476FF0F1}"/>
              </a:ext>
            </a:extLst>
          </p:cNvPr>
          <p:cNvSpPr txBox="1"/>
          <p:nvPr/>
        </p:nvSpPr>
        <p:spPr>
          <a:xfrm>
            <a:off x="3286539" y="4328085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S</a:t>
            </a:r>
          </a:p>
        </p:txBody>
      </p:sp>
      <p:sp>
        <p:nvSpPr>
          <p:cNvPr id="78" name="Losange 77">
            <a:extLst>
              <a:ext uri="{FF2B5EF4-FFF2-40B4-BE49-F238E27FC236}">
                <a16:creationId xmlns:a16="http://schemas.microsoft.com/office/drawing/2014/main" id="{39BA9498-2A30-074F-ADF4-BB8B59286A3D}"/>
              </a:ext>
            </a:extLst>
          </p:cNvPr>
          <p:cNvSpPr/>
          <p:nvPr/>
        </p:nvSpPr>
        <p:spPr>
          <a:xfrm>
            <a:off x="4504505" y="5111625"/>
            <a:ext cx="108449" cy="1008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Losange 78">
            <a:extLst>
              <a:ext uri="{FF2B5EF4-FFF2-40B4-BE49-F238E27FC236}">
                <a16:creationId xmlns:a16="http://schemas.microsoft.com/office/drawing/2014/main" id="{099C8D61-83DB-3141-999F-DB48DE2AF636}"/>
              </a:ext>
            </a:extLst>
          </p:cNvPr>
          <p:cNvSpPr/>
          <p:nvPr/>
        </p:nvSpPr>
        <p:spPr>
          <a:xfrm>
            <a:off x="4098338" y="5225943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Losange 79">
            <a:extLst>
              <a:ext uri="{FF2B5EF4-FFF2-40B4-BE49-F238E27FC236}">
                <a16:creationId xmlns:a16="http://schemas.microsoft.com/office/drawing/2014/main" id="{8806DDE6-7558-D240-9362-C7C0CCBE6137}"/>
              </a:ext>
            </a:extLst>
          </p:cNvPr>
          <p:cNvSpPr/>
          <p:nvPr/>
        </p:nvSpPr>
        <p:spPr>
          <a:xfrm>
            <a:off x="3327194" y="4610319"/>
            <a:ext cx="108000" cy="104400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67943A-6134-AE4D-857D-CB94E2DA9D7E}"/>
              </a:ext>
            </a:extLst>
          </p:cNvPr>
          <p:cNvSpPr/>
          <p:nvPr/>
        </p:nvSpPr>
        <p:spPr>
          <a:xfrm>
            <a:off x="5235267" y="454273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BCB9DD1-D1F6-6142-B350-A56A0849A016}"/>
              </a:ext>
            </a:extLst>
          </p:cNvPr>
          <p:cNvSpPr/>
          <p:nvPr/>
        </p:nvSpPr>
        <p:spPr>
          <a:xfrm>
            <a:off x="4069837" y="53605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34B8DAB-3F33-434B-8B8D-BA7F85B92A1D}"/>
              </a:ext>
            </a:extLst>
          </p:cNvPr>
          <p:cNvSpPr/>
          <p:nvPr/>
        </p:nvSpPr>
        <p:spPr>
          <a:xfrm>
            <a:off x="3925293" y="5225247"/>
            <a:ext cx="1008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AD6A5D1-B62C-5446-993B-AF65AF9F342E}"/>
              </a:ext>
            </a:extLst>
          </p:cNvPr>
          <p:cNvSpPr txBox="1"/>
          <p:nvPr/>
        </p:nvSpPr>
        <p:spPr>
          <a:xfrm>
            <a:off x="3915777" y="5487434"/>
            <a:ext cx="45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1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066200A-15AD-1043-B6F6-5E8CE732922D}"/>
              </a:ext>
            </a:extLst>
          </p:cNvPr>
          <p:cNvSpPr txBox="1"/>
          <p:nvPr/>
        </p:nvSpPr>
        <p:spPr>
          <a:xfrm>
            <a:off x="3468196" y="4873536"/>
            <a:ext cx="45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q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6D0DF2-35E7-FD4A-9257-4A22EA953C46}"/>
              </a:ext>
            </a:extLst>
          </p:cNvPr>
          <p:cNvSpPr txBox="1"/>
          <p:nvPr/>
        </p:nvSpPr>
        <p:spPr>
          <a:xfrm>
            <a:off x="4737842" y="4412015"/>
            <a:ext cx="45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Tr </a:t>
            </a:r>
            <a:r>
              <a:rPr lang="fr-FR" sz="1400" dirty="0" err="1">
                <a:solidFill>
                  <a:srgbClr val="FF0000"/>
                </a:solidFill>
              </a:rPr>
              <a:t>T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E466FCE-CDF4-5B44-B063-D03F4420DDFE}"/>
              </a:ext>
            </a:extLst>
          </p:cNvPr>
          <p:cNvCxnSpPr>
            <a:cxnSpLocks/>
          </p:cNvCxnSpPr>
          <p:nvPr/>
        </p:nvCxnSpPr>
        <p:spPr>
          <a:xfrm flipH="1" flipV="1">
            <a:off x="4428621" y="4241733"/>
            <a:ext cx="1" cy="160874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05D90533-0BB0-EB4A-B85C-A7589193E321}"/>
              </a:ext>
            </a:extLst>
          </p:cNvPr>
          <p:cNvCxnSpPr>
            <a:cxnSpLocks/>
          </p:cNvCxnSpPr>
          <p:nvPr/>
        </p:nvCxnSpPr>
        <p:spPr>
          <a:xfrm>
            <a:off x="3196467" y="4895175"/>
            <a:ext cx="2347142" cy="1046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A322B44-8AC6-964A-87D0-5AC2E9082E4A}"/>
              </a:ext>
            </a:extLst>
          </p:cNvPr>
          <p:cNvCxnSpPr/>
          <p:nvPr/>
        </p:nvCxnSpPr>
        <p:spPr>
          <a:xfrm flipV="1">
            <a:off x="4428847" y="4675260"/>
            <a:ext cx="547023" cy="227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9B41D4B1-BD46-7B4D-8F38-BCC69AD299F5}"/>
              </a:ext>
            </a:extLst>
          </p:cNvPr>
          <p:cNvCxnSpPr>
            <a:cxnSpLocks/>
          </p:cNvCxnSpPr>
          <p:nvPr/>
        </p:nvCxnSpPr>
        <p:spPr>
          <a:xfrm flipH="1">
            <a:off x="3887437" y="4902501"/>
            <a:ext cx="540399" cy="97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0AA7AA8B-E91A-5C43-90D3-050F30C0ED80}"/>
              </a:ext>
            </a:extLst>
          </p:cNvPr>
          <p:cNvCxnSpPr>
            <a:cxnSpLocks/>
          </p:cNvCxnSpPr>
          <p:nvPr/>
        </p:nvCxnSpPr>
        <p:spPr>
          <a:xfrm flipH="1">
            <a:off x="4154098" y="4906982"/>
            <a:ext cx="276618" cy="6549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8B046B10-7799-044E-B8C5-154B63BF3452}"/>
              </a:ext>
            </a:extLst>
          </p:cNvPr>
          <p:cNvSpPr txBox="1"/>
          <p:nvPr/>
        </p:nvSpPr>
        <p:spPr>
          <a:xfrm>
            <a:off x="3921135" y="4956562"/>
            <a:ext cx="53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265B8"/>
                </a:solidFill>
              </a:rPr>
              <a:t>Sp</a:t>
            </a:r>
            <a:r>
              <a:rPr lang="fr-FR" sz="1400" dirty="0">
                <a:solidFill>
                  <a:srgbClr val="0265B8"/>
                </a:solidFill>
              </a:rPr>
              <a:t> n</a:t>
            </a:r>
          </a:p>
        </p:txBody>
      </p:sp>
      <p:sp>
        <p:nvSpPr>
          <p:cNvPr id="8" name="Losange 7">
            <a:extLst>
              <a:ext uri="{FF2B5EF4-FFF2-40B4-BE49-F238E27FC236}">
                <a16:creationId xmlns:a16="http://schemas.microsoft.com/office/drawing/2014/main" id="{699370BD-F013-BB4D-BEC8-4FC6CC93F3B0}"/>
              </a:ext>
            </a:extLst>
          </p:cNvPr>
          <p:cNvSpPr/>
          <p:nvPr/>
        </p:nvSpPr>
        <p:spPr>
          <a:xfrm>
            <a:off x="5247781" y="4441706"/>
            <a:ext cx="108449" cy="95619"/>
          </a:xfrm>
          <a:prstGeom prst="diamond">
            <a:avLst/>
          </a:prstGeom>
          <a:solidFill>
            <a:srgbClr val="0265B8"/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973A957-76B0-1548-B525-BC46F018214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BE0A9DBC-4BA0-DB43-8356-2F4FEAD98E3A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309E9F4A-D317-D747-83F5-F7F81B63728F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94363B4-791E-E345-B0C7-59BC139541D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CCD944DB-79B8-724D-B7C2-FD479712781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2DF12EE7-CF0D-F443-AD51-B7345330D09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09E2EB7D-7D70-A340-A0EA-D95441A0E1A4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9358C2F-7828-2C4A-AE92-5E47DBAB8FB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7BE4C-4FED-874A-B874-B2F4AA8C569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FEB6B6AD-2737-8648-93E8-1C0E2E2E2B8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1460EB93-261C-3E4F-933F-E6DF4F05763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CE3E4E2-D9F9-524F-8355-660CCBC1260F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57A98F32-A24C-EE46-8E27-E75D29EEABE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B842DA95-8A52-0E48-A28A-D02C6C461C72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2B0CEF1C-D4B0-0346-94C8-311B473BA827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1DFAF3B7-F609-6C42-955D-D57D925A785B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EC26C242-44A8-774E-BCA8-5B114F7A4F6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8A860D5C-9948-D544-BCE9-8E9803378BEF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33C2BB48-AAF4-6645-958D-96515B821E1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EB01DF36-03FD-3848-86E9-66EEB4E150B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2643DECC-EB2C-174F-B32E-556D93ED3A8E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1B0AEEBF-F11E-ED4E-964A-D7D5A7A7E0FF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69E02041-7F3D-D047-AE24-4D7D8C3728B3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0FCB64D-C25D-E349-A52F-2C02FE3153F8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77D3B9E1-5A2E-7B4C-8CA6-263F519C20FF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8827B45A-7C67-C84F-9294-761BE83820BF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50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FCCD5A28-D07D-6F48-9CFC-FB291F83E5F9}"/>
              </a:ext>
            </a:extLst>
          </p:cNvPr>
          <p:cNvSpPr txBox="1"/>
          <p:nvPr/>
        </p:nvSpPr>
        <p:spPr>
          <a:xfrm>
            <a:off x="2001697" y="3088008"/>
            <a:ext cx="81886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Résultats et Discussion</a:t>
            </a:r>
            <a:endParaRPr lang="fr-FR" sz="6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5B1C76-9381-624B-8A39-1204C042C18C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D6B9D-BD53-944C-A9DA-168D1131DE6F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BC1212C-4312-564D-9B6F-B3F81D63EA75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EC29C8C-C72F-E842-99CC-808D6229BA8D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C71BBD36-4731-4048-929F-0E09C0FEF154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9E039090-2AC5-0849-AD3D-7B3687779A6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652605AF-62E2-984A-AD52-D034B46FF1A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4715B229-DA95-D84C-9EF3-D334CD4B0E1A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F25460B-1129-6D40-8BF7-06605E628EC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3288615-1860-2E4C-8CE1-739356A8727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DB6AD8D-B1C9-1C4B-80DB-0BBC95E02904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5046F177-A1CD-BC4F-B907-ACD40D7B67C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A37D359-CE70-E54C-BA02-5E1F87A4FDB9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BFBAAE4-82F8-D848-984E-8A6722AC547B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61B982F-1209-0D4E-91F6-5ADF758ECA08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F90F3ED3-01EF-3949-953E-B60DBF846B44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ACBAD2D-4EA3-9D42-B02D-6BD5A12EC58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DB9EFC0B-660E-D244-A20C-DBA2137E6B5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D5528E9-3368-A744-8C34-05E355E4B74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FB071F5B-7540-584A-8835-99E704AF05DE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1709749-6211-384D-A17C-9232353749EB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67A491F9-AF2E-1744-B46E-1C9CCAA06A91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F2C127D-8E29-DB42-8E2A-F7C5359862C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F4B180D-615C-7444-B11B-6B987B7AD95F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5141F58E-50F0-4941-808E-2C8153BD31D7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24144C23-56CA-EF4E-A593-F67B7A33EF12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63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D291AA-6CA5-1740-B244-EEFCE83945A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0B89B0-9541-8C47-8826-FFE2B55E8D7A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 de l’habitat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B1F3E6E-268B-B745-8519-7CF1C0C9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7" y="1324686"/>
            <a:ext cx="10873265" cy="26084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DCD732-5DA3-C74B-B119-76B1173C310E}"/>
              </a:ext>
            </a:extLst>
          </p:cNvPr>
          <p:cNvSpPr/>
          <p:nvPr/>
        </p:nvSpPr>
        <p:spPr>
          <a:xfrm>
            <a:off x="701393" y="1565340"/>
            <a:ext cx="10953159" cy="2254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AA5D0-E6C6-6B47-9817-65749DF4EDDB}"/>
              </a:ext>
            </a:extLst>
          </p:cNvPr>
          <p:cNvGrpSpPr/>
          <p:nvPr/>
        </p:nvGrpSpPr>
        <p:grpSpPr>
          <a:xfrm>
            <a:off x="537447" y="1323134"/>
            <a:ext cx="2358008" cy="2608486"/>
            <a:chOff x="1839847" y="1150974"/>
            <a:chExt cx="2358008" cy="2608486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8E87457-0AE5-CC42-A92F-970F4FDDE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01" r="57111"/>
            <a:stretch/>
          </p:blipFill>
          <p:spPr>
            <a:xfrm>
              <a:off x="1839847" y="1150974"/>
              <a:ext cx="2129884" cy="26084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4A87C2-8EA3-984A-AA57-F26077651FD8}"/>
                </a:ext>
              </a:extLst>
            </p:cNvPr>
            <p:cNvSpPr/>
            <p:nvPr/>
          </p:nvSpPr>
          <p:spPr>
            <a:xfrm>
              <a:off x="3282367" y="1191884"/>
              <a:ext cx="915488" cy="195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86380475-6064-AD4B-83F5-1EE3B6FFC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2" r="95836"/>
          <a:stretch/>
        </p:blipFill>
        <p:spPr>
          <a:xfrm>
            <a:off x="108388" y="1824081"/>
            <a:ext cx="452809" cy="21065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AA3C7FD-A766-2745-A3D7-71FBC849D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r="76700"/>
          <a:stretch/>
        </p:blipFill>
        <p:spPr>
          <a:xfrm>
            <a:off x="3178175" y="1300936"/>
            <a:ext cx="2102590" cy="26084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4F60823-CF1C-5044-AE60-9B4A7E52D57B}"/>
              </a:ext>
            </a:extLst>
          </p:cNvPr>
          <p:cNvSpPr/>
          <p:nvPr/>
        </p:nvSpPr>
        <p:spPr>
          <a:xfrm rot="16200000" flipV="1">
            <a:off x="2215931" y="2685939"/>
            <a:ext cx="1797832" cy="136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169D5DC3-A7B2-4C42-BA63-0106F1E9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7" y="3843469"/>
            <a:ext cx="10873266" cy="26084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C4ABF8C-5E12-2C4B-83D4-5C0AB5D958BB}"/>
              </a:ext>
            </a:extLst>
          </p:cNvPr>
          <p:cNvSpPr/>
          <p:nvPr/>
        </p:nvSpPr>
        <p:spPr>
          <a:xfrm>
            <a:off x="701393" y="4087070"/>
            <a:ext cx="10953159" cy="2254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F752E21A-0AEB-4344-864B-5EC7718F8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" r="76603"/>
          <a:stretch/>
        </p:blipFill>
        <p:spPr>
          <a:xfrm>
            <a:off x="3166367" y="3819719"/>
            <a:ext cx="2126206" cy="260848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36C8174-6FD5-5F45-8C2E-A4F13079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9" r="57162"/>
          <a:stretch/>
        </p:blipFill>
        <p:spPr>
          <a:xfrm>
            <a:off x="557286" y="3819719"/>
            <a:ext cx="2108200" cy="260848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736E468-5B60-D442-AC3E-95076BE6A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2" r="95836"/>
          <a:stretch/>
        </p:blipFill>
        <p:spPr>
          <a:xfrm>
            <a:off x="117309" y="4321648"/>
            <a:ext cx="452809" cy="210655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20EB012-774A-D440-A2D0-C7108BE6866A}"/>
              </a:ext>
            </a:extLst>
          </p:cNvPr>
          <p:cNvSpPr/>
          <p:nvPr/>
        </p:nvSpPr>
        <p:spPr>
          <a:xfrm rot="16200000" flipV="1">
            <a:off x="2215930" y="5196669"/>
            <a:ext cx="1797832" cy="136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548126-09FA-954C-BC64-40141C862C4B}"/>
              </a:ext>
            </a:extLst>
          </p:cNvPr>
          <p:cNvSpPr/>
          <p:nvPr/>
        </p:nvSpPr>
        <p:spPr>
          <a:xfrm>
            <a:off x="2089955" y="3861517"/>
            <a:ext cx="915488" cy="195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AF2E575-8DFF-004C-9CE5-1EC3BA942FEB}"/>
              </a:ext>
            </a:extLst>
          </p:cNvPr>
          <p:cNvGrpSpPr/>
          <p:nvPr/>
        </p:nvGrpSpPr>
        <p:grpSpPr>
          <a:xfrm>
            <a:off x="5251589" y="1864124"/>
            <a:ext cx="1500924" cy="2026469"/>
            <a:chOff x="5251589" y="1864124"/>
            <a:chExt cx="1500924" cy="2026469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8FC5E31E-4844-064C-88C3-95777B621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1" t="22312" r="43296"/>
            <a:stretch/>
          </p:blipFill>
          <p:spPr>
            <a:xfrm>
              <a:off x="5292573" y="1864124"/>
              <a:ext cx="1456267" cy="2026469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06F2FD6-23DF-A54A-B3A5-D4C6D941DE12}"/>
                </a:ext>
              </a:extLst>
            </p:cNvPr>
            <p:cNvSpPr txBox="1"/>
            <p:nvPr/>
          </p:nvSpPr>
          <p:spPr>
            <a:xfrm>
              <a:off x="5251589" y="1873107"/>
              <a:ext cx="150092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500" dirty="0"/>
                <a:t>Qualité d’habitat</a:t>
              </a:r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A351A91D-46E2-4643-843D-F44BF6412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1" t="22312" r="43296"/>
          <a:stretch/>
        </p:blipFill>
        <p:spPr>
          <a:xfrm>
            <a:off x="5280765" y="4359157"/>
            <a:ext cx="1456267" cy="2026469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739EEFF3-C78C-C642-8304-7D2C770637C2}"/>
              </a:ext>
            </a:extLst>
          </p:cNvPr>
          <p:cNvSpPr txBox="1"/>
          <p:nvPr/>
        </p:nvSpPr>
        <p:spPr>
          <a:xfrm>
            <a:off x="6332124" y="492481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/>
              <a:t>=</a:t>
            </a:r>
            <a:endParaRPr lang="fr-FR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E4A8B3-E0F3-D149-B06E-61AD96E533D9}"/>
              </a:ext>
            </a:extLst>
          </p:cNvPr>
          <p:cNvSpPr/>
          <p:nvPr/>
        </p:nvSpPr>
        <p:spPr>
          <a:xfrm rot="16200000" flipV="1">
            <a:off x="5447962" y="4000150"/>
            <a:ext cx="55374" cy="9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DB31E51-E216-1D4A-A65E-6498873CE9AC}"/>
              </a:ext>
            </a:extLst>
          </p:cNvPr>
          <p:cNvSpPr txBox="1"/>
          <p:nvPr/>
        </p:nvSpPr>
        <p:spPr>
          <a:xfrm>
            <a:off x="2284361" y="6361685"/>
            <a:ext cx="76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4 : </a:t>
            </a:r>
            <a:r>
              <a:rPr lang="fr-FR" sz="1400" dirty="0"/>
              <a:t>Cartes de la qualité d’habitat du présent, de 2100 et de la différence pour 2 des 355 espèces 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406FF879-6CA4-1341-BFB7-82431959A726}"/>
              </a:ext>
            </a:extLst>
          </p:cNvPr>
          <p:cNvGrpSpPr/>
          <p:nvPr/>
        </p:nvGrpSpPr>
        <p:grpSpPr>
          <a:xfrm>
            <a:off x="5298144" y="4380446"/>
            <a:ext cx="1500924" cy="2026469"/>
            <a:chOff x="5251589" y="1864124"/>
            <a:chExt cx="1500924" cy="2026469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030B7FD4-1DE4-674F-B9A0-0E3279878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1" t="22312" r="43296"/>
            <a:stretch/>
          </p:blipFill>
          <p:spPr>
            <a:xfrm>
              <a:off x="5292573" y="1864124"/>
              <a:ext cx="1456267" cy="2026469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3327D157-19DD-984A-BEED-9E59DC2D8ECC}"/>
                </a:ext>
              </a:extLst>
            </p:cNvPr>
            <p:cNvSpPr txBox="1"/>
            <p:nvPr/>
          </p:nvSpPr>
          <p:spPr>
            <a:xfrm>
              <a:off x="5251589" y="1873107"/>
              <a:ext cx="150092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500" dirty="0"/>
                <a:t>Qualité d’habitat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7676E042-5033-5B41-9F77-E37B26D053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7" b="94118" l="5707" r="90943">
                        <a14:foregroundMark x1="14020" y1="36000" x2="17990" y2="30588"/>
                        <a14:foregroundMark x1="17990" y1="30353" x2="25186" y2="21412"/>
                        <a14:foregroundMark x1="27295" y1="20471" x2="36973" y2="10824"/>
                        <a14:foregroundMark x1="39578" y1="8941" x2="43797" y2="5412"/>
                        <a14:foregroundMark x1="42308" y1="6353" x2="37593" y2="10588"/>
                        <a14:foregroundMark x1="43797" y1="5176" x2="45037" y2="5412"/>
                        <a14:foregroundMark x1="45409" y1="5882" x2="54218" y2="16000"/>
                        <a14:foregroundMark x1="54342" y1="16235" x2="60298" y2="24471"/>
                        <a14:foregroundMark x1="60670" y1="25412" x2="68859" y2="42824"/>
                        <a14:foregroundMark x1="69355" y1="43294" x2="61414" y2="25647"/>
                        <a14:foregroundMark x1="69107" y1="44471" x2="73325" y2="47059"/>
                        <a14:foregroundMark x1="73573" y1="47059" x2="80645" y2="45647"/>
                        <a14:foregroundMark x1="81762" y1="45647" x2="86352" y2="45882"/>
                        <a14:foregroundMark x1="86725" y1="45882" x2="88337" y2="51529"/>
                        <a14:foregroundMark x1="88337" y1="52471" x2="87841" y2="58824"/>
                        <a14:foregroundMark x1="87717" y1="61412" x2="87345" y2="63059"/>
                        <a14:foregroundMark x1="86725" y1="63765" x2="83871" y2="64471"/>
                        <a14:foregroundMark x1="83499" y1="64471" x2="77667" y2="62118"/>
                        <a14:foregroundMark x1="76675" y1="61647" x2="70223" y2="58118"/>
                        <a14:foregroundMark x1="70099" y1="58118" x2="66625" y2="63059"/>
                        <a14:foregroundMark x1="66253" y1="63529" x2="57444" y2="72941"/>
                        <a14:foregroundMark x1="58065" y1="73412" x2="43797" y2="88471"/>
                        <a14:foregroundMark x1="43176" y1="89176" x2="40323" y2="89882"/>
                        <a14:foregroundMark x1="40323" y1="89882" x2="29901" y2="80941"/>
                        <a14:foregroundMark x1="28536" y1="80000" x2="23821" y2="73412"/>
                        <a14:foregroundMark x1="24442" y1="73647" x2="21092" y2="68471"/>
                        <a14:foregroundMark x1="21092" y1="68471" x2="18362" y2="67059"/>
                        <a14:foregroundMark x1="17866" y1="65882" x2="16998" y2="63294"/>
                        <a14:foregroundMark x1="16998" y1="62588" x2="20099" y2="69882"/>
                        <a14:foregroundMark x1="19851" y1="69882" x2="13896" y2="57647"/>
                        <a14:foregroundMark x1="13772" y1="57647" x2="7692" y2="48941"/>
                        <a14:foregroundMark x1="7072" y1="47765" x2="8313" y2="43765"/>
                        <a14:foregroundMark x1="8313" y1="44000" x2="14144" y2="35529"/>
                      </a14:backgroundRemoval>
                    </a14:imgEffect>
                  </a14:imgLayer>
                </a14:imgProps>
              </a:ext>
            </a:extLst>
          </a:blip>
          <a:srcRect l="7048" t="3701" r="10303" b="8443"/>
          <a:stretch/>
        </p:blipFill>
        <p:spPr>
          <a:xfrm>
            <a:off x="8865073" y="823795"/>
            <a:ext cx="1756110" cy="9843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75B298-8043-1343-8A8C-8479C1770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8070">
            <a:off x="8871304" y="3053576"/>
            <a:ext cx="1743649" cy="174364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45445FD-63EF-F44A-8334-8613D5713496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4CD2AEE-0997-4C4F-BAC8-E581FEB6D3A0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050B5E47-552E-6B4F-8015-51F8884DB836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BB4A9359-C838-F746-8359-185D5C28552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283A46C3-34F2-314A-8E35-A4389B1497F8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9C144E93-628F-DB40-AF1B-EE0621FA447E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B273E0AA-2EE2-A046-8748-D8F8B35C714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1C5DA77-2271-0449-BABA-C5BCD634FEFB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D8ACFAE-DB13-EE41-802E-B05C84BE6637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E356094-5BF5-5E43-BD03-FA51BEE1AD79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2706A932-753F-4248-BB30-1BB4529D88FC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DEA3E9E-1DF2-494F-8150-9191F18F1411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F9E6055-E28E-2E4F-8EC4-CB437EE21EF7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669B132-8400-4944-B629-176D30CE6300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701791D-2962-AC43-9EFB-FD44E6722158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E2BB6658-0F8E-0945-9FCC-8C64C882939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BBA8DEA4-2119-5A41-AC66-A34864764339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5B6835-21AC-4E40-8D5D-30E4075D135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DC700A8F-2B23-4348-B94B-79270A969C5A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F9DFCE4-524F-F64E-867B-555AC961C191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13C55E94-6701-4E40-9B02-00EB552BF12D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4AB4017-4D0B-CB44-B563-B125E1C04820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FBF82B3C-BDA5-8946-850A-630F6910BDD3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B8510C2-70F1-FE4E-B88E-C1F4E61437FD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E021BD16-5147-1F4F-84F5-5188600C34A4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842676-878A-5C47-9089-090104299DA8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5056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D291AA-6CA5-1740-B244-EEFCE83945A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0B89B0-9541-8C47-8826-FFE2B55E8D7A}"/>
              </a:ext>
            </a:extLst>
          </p:cNvPr>
          <p:cNvSpPr txBox="1"/>
          <p:nvPr/>
        </p:nvSpPr>
        <p:spPr>
          <a:xfrm>
            <a:off x="227766" y="783963"/>
            <a:ext cx="4540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 de l’habitat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B1F3E6E-268B-B745-8519-7CF1C0C9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7" y="1324686"/>
            <a:ext cx="10873265" cy="26084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DCD732-5DA3-C74B-B119-76B1173C310E}"/>
              </a:ext>
            </a:extLst>
          </p:cNvPr>
          <p:cNvSpPr/>
          <p:nvPr/>
        </p:nvSpPr>
        <p:spPr>
          <a:xfrm>
            <a:off x="701393" y="1565340"/>
            <a:ext cx="6046569" cy="2254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AA5D0-E6C6-6B47-9817-65749DF4EDDB}"/>
              </a:ext>
            </a:extLst>
          </p:cNvPr>
          <p:cNvGrpSpPr/>
          <p:nvPr/>
        </p:nvGrpSpPr>
        <p:grpSpPr>
          <a:xfrm>
            <a:off x="537447" y="1323134"/>
            <a:ext cx="2358008" cy="2608486"/>
            <a:chOff x="1839847" y="1150974"/>
            <a:chExt cx="2358008" cy="2608486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8E87457-0AE5-CC42-A92F-970F4FDDE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01" r="57111"/>
            <a:stretch/>
          </p:blipFill>
          <p:spPr>
            <a:xfrm>
              <a:off x="1839847" y="1150974"/>
              <a:ext cx="2129884" cy="26084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4A87C2-8EA3-984A-AA57-F26077651FD8}"/>
                </a:ext>
              </a:extLst>
            </p:cNvPr>
            <p:cNvSpPr/>
            <p:nvPr/>
          </p:nvSpPr>
          <p:spPr>
            <a:xfrm>
              <a:off x="3282367" y="1191884"/>
              <a:ext cx="915488" cy="195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86380475-6064-AD4B-83F5-1EE3B6FFC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2" r="95836"/>
          <a:stretch/>
        </p:blipFill>
        <p:spPr>
          <a:xfrm>
            <a:off x="108388" y="1824081"/>
            <a:ext cx="452809" cy="21065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AA3C7FD-A766-2745-A3D7-71FBC849D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r="76700"/>
          <a:stretch/>
        </p:blipFill>
        <p:spPr>
          <a:xfrm>
            <a:off x="3178175" y="1300936"/>
            <a:ext cx="2102590" cy="26084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4F60823-CF1C-5044-AE60-9B4A7E52D57B}"/>
              </a:ext>
            </a:extLst>
          </p:cNvPr>
          <p:cNvSpPr/>
          <p:nvPr/>
        </p:nvSpPr>
        <p:spPr>
          <a:xfrm rot="16200000" flipV="1">
            <a:off x="2215931" y="2685939"/>
            <a:ext cx="1797832" cy="136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169D5DC3-A7B2-4C42-BA63-0106F1E9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7" y="3843469"/>
            <a:ext cx="10873266" cy="26084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C4ABF8C-5E12-2C4B-83D4-5C0AB5D958BB}"/>
              </a:ext>
            </a:extLst>
          </p:cNvPr>
          <p:cNvSpPr/>
          <p:nvPr/>
        </p:nvSpPr>
        <p:spPr>
          <a:xfrm>
            <a:off x="701393" y="4087070"/>
            <a:ext cx="6046569" cy="2254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F752E21A-0AEB-4344-864B-5EC7718F8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" r="76603"/>
          <a:stretch/>
        </p:blipFill>
        <p:spPr>
          <a:xfrm>
            <a:off x="3166367" y="3819719"/>
            <a:ext cx="2126206" cy="260848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36C8174-6FD5-5F45-8C2E-A4F13079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9" r="57162"/>
          <a:stretch/>
        </p:blipFill>
        <p:spPr>
          <a:xfrm>
            <a:off x="557286" y="3819719"/>
            <a:ext cx="2108200" cy="260848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736E468-5B60-D442-AC3E-95076BE6A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2" r="95836"/>
          <a:stretch/>
        </p:blipFill>
        <p:spPr>
          <a:xfrm>
            <a:off x="117309" y="4321648"/>
            <a:ext cx="452809" cy="210655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20EB012-774A-D440-A2D0-C7108BE6866A}"/>
              </a:ext>
            </a:extLst>
          </p:cNvPr>
          <p:cNvSpPr/>
          <p:nvPr/>
        </p:nvSpPr>
        <p:spPr>
          <a:xfrm rot="16200000" flipV="1">
            <a:off x="2215930" y="5196669"/>
            <a:ext cx="1797832" cy="136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548126-09FA-954C-BC64-40141C862C4B}"/>
              </a:ext>
            </a:extLst>
          </p:cNvPr>
          <p:cNvSpPr/>
          <p:nvPr/>
        </p:nvSpPr>
        <p:spPr>
          <a:xfrm>
            <a:off x="2089955" y="3861517"/>
            <a:ext cx="915488" cy="195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AF2E575-8DFF-004C-9CE5-1EC3BA942FEB}"/>
              </a:ext>
            </a:extLst>
          </p:cNvPr>
          <p:cNvGrpSpPr/>
          <p:nvPr/>
        </p:nvGrpSpPr>
        <p:grpSpPr>
          <a:xfrm>
            <a:off x="5251589" y="1864124"/>
            <a:ext cx="1500924" cy="2026469"/>
            <a:chOff x="5251589" y="1864124"/>
            <a:chExt cx="1500924" cy="2026469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8FC5E31E-4844-064C-88C3-95777B621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1" t="22312" r="43296"/>
            <a:stretch/>
          </p:blipFill>
          <p:spPr>
            <a:xfrm>
              <a:off x="5292573" y="1864124"/>
              <a:ext cx="1456267" cy="2026469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06F2FD6-23DF-A54A-B3A5-D4C6D941DE12}"/>
                </a:ext>
              </a:extLst>
            </p:cNvPr>
            <p:cNvSpPr txBox="1"/>
            <p:nvPr/>
          </p:nvSpPr>
          <p:spPr>
            <a:xfrm>
              <a:off x="5251589" y="1873107"/>
              <a:ext cx="150092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500" dirty="0"/>
                <a:t>Qualité d’habitat</a:t>
              </a: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C8F214AA-892B-0B4E-8448-C972E2B97D28}"/>
              </a:ext>
            </a:extLst>
          </p:cNvPr>
          <p:cNvSpPr txBox="1"/>
          <p:nvPr/>
        </p:nvSpPr>
        <p:spPr>
          <a:xfrm>
            <a:off x="6346127" y="24667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/>
              <a:t>=</a:t>
            </a:r>
            <a:endParaRPr lang="fr-FR" b="1" dirty="0"/>
          </a:p>
        </p:txBody>
      </p:sp>
      <p:sp>
        <p:nvSpPr>
          <p:cNvPr id="53" name="Rectangle à coins arrondis 52">
            <a:extLst>
              <a:ext uri="{FF2B5EF4-FFF2-40B4-BE49-F238E27FC236}">
                <a16:creationId xmlns:a16="http://schemas.microsoft.com/office/drawing/2014/main" id="{0ED745DB-1F69-0640-8487-9989D61A3DD6}"/>
              </a:ext>
            </a:extLst>
          </p:cNvPr>
          <p:cNvSpPr/>
          <p:nvPr/>
        </p:nvSpPr>
        <p:spPr>
          <a:xfrm>
            <a:off x="2746548" y="2854498"/>
            <a:ext cx="255028" cy="457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>
            <a:extLst>
              <a:ext uri="{FF2B5EF4-FFF2-40B4-BE49-F238E27FC236}">
                <a16:creationId xmlns:a16="http://schemas.microsoft.com/office/drawing/2014/main" id="{619AEFF0-5823-C242-8463-6AC6142B1E5F}"/>
              </a:ext>
            </a:extLst>
          </p:cNvPr>
          <p:cNvSpPr/>
          <p:nvPr/>
        </p:nvSpPr>
        <p:spPr>
          <a:xfrm>
            <a:off x="2750415" y="5352066"/>
            <a:ext cx="255028" cy="457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A351A91D-46E2-4643-843D-F44BF6412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1" t="22312" r="43296"/>
          <a:stretch/>
        </p:blipFill>
        <p:spPr>
          <a:xfrm>
            <a:off x="5280765" y="4359157"/>
            <a:ext cx="1456267" cy="2026469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739EEFF3-C78C-C642-8304-7D2C770637C2}"/>
              </a:ext>
            </a:extLst>
          </p:cNvPr>
          <p:cNvSpPr txBox="1"/>
          <p:nvPr/>
        </p:nvSpPr>
        <p:spPr>
          <a:xfrm>
            <a:off x="6332124" y="492481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/>
              <a:t>=</a:t>
            </a:r>
            <a:endParaRPr lang="fr-FR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E4A8B3-E0F3-D149-B06E-61AD96E533D9}"/>
              </a:ext>
            </a:extLst>
          </p:cNvPr>
          <p:cNvSpPr/>
          <p:nvPr/>
        </p:nvSpPr>
        <p:spPr>
          <a:xfrm rot="16200000" flipV="1">
            <a:off x="5447962" y="4000150"/>
            <a:ext cx="55374" cy="9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DB31E51-E216-1D4A-A65E-6498873CE9AC}"/>
              </a:ext>
            </a:extLst>
          </p:cNvPr>
          <p:cNvSpPr txBox="1"/>
          <p:nvPr/>
        </p:nvSpPr>
        <p:spPr>
          <a:xfrm>
            <a:off x="2284361" y="6361685"/>
            <a:ext cx="76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4 : </a:t>
            </a:r>
            <a:r>
              <a:rPr lang="fr-FR" sz="1400" dirty="0"/>
              <a:t>Cartes de la qualité d’habitat du présent, de 2100 et de la différence pour 2 des 355 espèces 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406FF879-6CA4-1341-BFB7-82431959A726}"/>
              </a:ext>
            </a:extLst>
          </p:cNvPr>
          <p:cNvGrpSpPr/>
          <p:nvPr/>
        </p:nvGrpSpPr>
        <p:grpSpPr>
          <a:xfrm>
            <a:off x="5298144" y="4380446"/>
            <a:ext cx="1500924" cy="2026469"/>
            <a:chOff x="5251589" y="1864124"/>
            <a:chExt cx="1500924" cy="2026469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030B7FD4-1DE4-674F-B9A0-0E3279878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1" t="22312" r="43296"/>
            <a:stretch/>
          </p:blipFill>
          <p:spPr>
            <a:xfrm>
              <a:off x="5292573" y="1864124"/>
              <a:ext cx="1456267" cy="2026469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3327D157-19DD-984A-BEED-9E59DC2D8ECC}"/>
                </a:ext>
              </a:extLst>
            </p:cNvPr>
            <p:cNvSpPr txBox="1"/>
            <p:nvPr/>
          </p:nvSpPr>
          <p:spPr>
            <a:xfrm>
              <a:off x="5251589" y="1873107"/>
              <a:ext cx="150092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500" dirty="0"/>
                <a:t>Qualité d’habitat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13F8AAE-C486-9E47-9476-3183BAB4DA6F}"/>
                  </a:ext>
                </a:extLst>
              </p:cNvPr>
              <p:cNvSpPr txBox="1"/>
              <p:nvPr/>
            </p:nvSpPr>
            <p:spPr>
              <a:xfrm>
                <a:off x="9783068" y="1583034"/>
                <a:ext cx="1690078" cy="362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500" dirty="0"/>
                  <a:t>Qualité d’habitat</a:t>
                </a: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13F8AAE-C486-9E47-9476-3183BAB4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68" y="1583034"/>
                <a:ext cx="1690078" cy="362984"/>
              </a:xfrm>
              <a:prstGeom prst="rect">
                <a:avLst/>
              </a:prstGeom>
              <a:blipFill>
                <a:blip r:embed="rId4"/>
                <a:stretch>
                  <a:fillRect r="-746"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7676E042-5033-5B41-9F77-E37B26D053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47" b="94118" l="5707" r="90943">
                        <a14:foregroundMark x1="14020" y1="36000" x2="17990" y2="30588"/>
                        <a14:foregroundMark x1="17990" y1="30353" x2="25186" y2="21412"/>
                        <a14:foregroundMark x1="27295" y1="20471" x2="36973" y2="10824"/>
                        <a14:foregroundMark x1="39578" y1="8941" x2="43797" y2="5412"/>
                        <a14:foregroundMark x1="42308" y1="6353" x2="37593" y2="10588"/>
                        <a14:foregroundMark x1="43797" y1="5176" x2="45037" y2="5412"/>
                        <a14:foregroundMark x1="45409" y1="5882" x2="54218" y2="16000"/>
                        <a14:foregroundMark x1="54342" y1="16235" x2="60298" y2="24471"/>
                        <a14:foregroundMark x1="60670" y1="25412" x2="68859" y2="42824"/>
                        <a14:foregroundMark x1="69355" y1="43294" x2="61414" y2="25647"/>
                        <a14:foregroundMark x1="69107" y1="44471" x2="73325" y2="47059"/>
                        <a14:foregroundMark x1="73573" y1="47059" x2="80645" y2="45647"/>
                        <a14:foregroundMark x1="81762" y1="45647" x2="86352" y2="45882"/>
                        <a14:foregroundMark x1="86725" y1="45882" x2="88337" y2="51529"/>
                        <a14:foregroundMark x1="88337" y1="52471" x2="87841" y2="58824"/>
                        <a14:foregroundMark x1="87717" y1="61412" x2="87345" y2="63059"/>
                        <a14:foregroundMark x1="86725" y1="63765" x2="83871" y2="64471"/>
                        <a14:foregroundMark x1="83499" y1="64471" x2="77667" y2="62118"/>
                        <a14:foregroundMark x1="76675" y1="61647" x2="70223" y2="58118"/>
                        <a14:foregroundMark x1="70099" y1="58118" x2="66625" y2="63059"/>
                        <a14:foregroundMark x1="66253" y1="63529" x2="57444" y2="72941"/>
                        <a14:foregroundMark x1="58065" y1="73412" x2="43797" y2="88471"/>
                        <a14:foregroundMark x1="43176" y1="89176" x2="40323" y2="89882"/>
                        <a14:foregroundMark x1="40323" y1="89882" x2="29901" y2="80941"/>
                        <a14:foregroundMark x1="28536" y1="80000" x2="23821" y2="73412"/>
                        <a14:foregroundMark x1="24442" y1="73647" x2="21092" y2="68471"/>
                        <a14:foregroundMark x1="21092" y1="68471" x2="18362" y2="67059"/>
                        <a14:foregroundMark x1="17866" y1="65882" x2="16998" y2="63294"/>
                        <a14:foregroundMark x1="16998" y1="62588" x2="20099" y2="69882"/>
                        <a14:foregroundMark x1="19851" y1="69882" x2="13896" y2="57647"/>
                        <a14:foregroundMark x1="13772" y1="57647" x2="7692" y2="48941"/>
                        <a14:foregroundMark x1="7072" y1="47765" x2="8313" y2="43765"/>
                        <a14:foregroundMark x1="8313" y1="44000" x2="14144" y2="35529"/>
                      </a14:backgroundRemoval>
                    </a14:imgEffect>
                  </a14:imgLayer>
                </a14:imgProps>
              </a:ext>
            </a:extLst>
          </a:blip>
          <a:srcRect l="7048" t="3701" r="10303" b="8443"/>
          <a:stretch/>
        </p:blipFill>
        <p:spPr>
          <a:xfrm>
            <a:off x="8865073" y="823795"/>
            <a:ext cx="1756110" cy="984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75F2E32-040B-6640-809B-29BA29CFFB5E}"/>
                  </a:ext>
                </a:extLst>
              </p:cNvPr>
              <p:cNvSpPr txBox="1"/>
              <p:nvPr/>
            </p:nvSpPr>
            <p:spPr>
              <a:xfrm>
                <a:off x="9802819" y="4076437"/>
                <a:ext cx="1690078" cy="362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500" dirty="0"/>
                  <a:t>Qualité d’habitat</a:t>
                </a:r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75F2E32-040B-6640-809B-29BA29CFF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19" y="4076437"/>
                <a:ext cx="1690078" cy="362984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8475B298-8043-1343-8A8C-8479C1770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88070">
            <a:off x="8871304" y="3053576"/>
            <a:ext cx="1743649" cy="174364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BB2815B8-FFA2-D54B-8F4D-1AB712849D3F}"/>
              </a:ext>
            </a:extLst>
          </p:cNvPr>
          <p:cNvSpPr txBox="1"/>
          <p:nvPr/>
        </p:nvSpPr>
        <p:spPr>
          <a:xfrm>
            <a:off x="6351110" y="496179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/>
              <a:t>=</a:t>
            </a:r>
            <a:endParaRPr lang="fr-FR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7E5E9DD-D6B1-4E4B-9175-188561E0E62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1D014F1D-A391-4E4F-B9CD-3DB379907A8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A57DE228-6E91-0B4C-A5F5-B30DF53D0C9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D00BFBDE-9B38-5F4C-801E-03825B73F8EA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9C9A703A-BA6B-6440-B77B-766B71DB0F9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BFFF8935-5660-8C43-ADD1-23E35B64BEB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E6FCAF90-C718-1141-B098-C5CE5554346E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3F4973E5-4F1F-1244-B190-820CEFF5C683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89A7832-E23C-5448-ABA4-21833053F9A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213A186D-D818-5944-9129-52A386F8A79F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EE33C243-CB99-524A-A09B-EEB9F78274FC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018192A-4762-AC45-B49D-CE8C766694E1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BDFEC16-596B-FD44-B64C-D58FCE4D8BFA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3A46F308-A2C9-D843-9CC8-5B81F63911F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8B48031-E509-DF43-B8FB-1993F8A25112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4F748F10-9D70-1548-8088-89FAB7BEAAA6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D38BE25-E1F8-0042-95AC-7C9D24FCCCAC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C5A37D93-D9A7-5940-A0CD-29A3741C5482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61EC9167-0282-0E43-9C57-BC2699041456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4C754612-305A-9C4F-B2AE-A404AB3616FC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0566D498-5690-2E4F-A53F-6360C73E5DE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27EC694-783F-3E4C-99E1-F9CB8B924E80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FC867CDB-3815-7D43-973E-EC1EF9F9E46C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107F2171-71EF-3A4D-BCC7-86B1B5FFBD58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5E875DDD-153D-B040-8297-6164F5D8D9B9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1625F42E-089A-F54C-A0AD-764DB3E77552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6732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227766" y="783963"/>
            <a:ext cx="356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</a:p>
          <a:p>
            <a:endParaRPr lang="fr-FR" sz="2200" b="1" i="1" dirty="0">
              <a:solidFill>
                <a:srgbClr val="0066B7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DAD19-37A1-804D-A0F6-8D8AADE7AB2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31779-CD09-D748-B2F8-3E66334F2696}"/>
              </a:ext>
            </a:extLst>
          </p:cNvPr>
          <p:cNvGrpSpPr/>
          <p:nvPr/>
        </p:nvGrpSpPr>
        <p:grpSpPr>
          <a:xfrm>
            <a:off x="227766" y="1324693"/>
            <a:ext cx="5523883" cy="950996"/>
            <a:chOff x="128018" y="1861027"/>
            <a:chExt cx="5523883" cy="95099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30CC0C3-0D7A-6545-92A8-70A1C8CC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397804" y="1861027"/>
              <a:ext cx="950996" cy="95099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83775C7-9500-F146-9F74-C875A48E8B67}"/>
                </a:ext>
              </a:extLst>
            </p:cNvPr>
            <p:cNvSpPr txBox="1"/>
            <p:nvPr/>
          </p:nvSpPr>
          <p:spPr>
            <a:xfrm>
              <a:off x="128018" y="215185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taxonomique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3C0BEC9-E3A7-EB45-98A5-F4EEE6AC520C}"/>
                </a:ext>
              </a:extLst>
            </p:cNvPr>
            <p:cNvSpPr txBox="1"/>
            <p:nvPr/>
          </p:nvSpPr>
          <p:spPr>
            <a:xfrm>
              <a:off x="3352874" y="215913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fonctionnelle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B1479D8-C2BF-2B4F-8898-017490D79409}"/>
              </a:ext>
            </a:extLst>
          </p:cNvPr>
          <p:cNvSpPr txBox="1"/>
          <p:nvPr/>
        </p:nvSpPr>
        <p:spPr>
          <a:xfrm>
            <a:off x="1351735" y="2309770"/>
            <a:ext cx="194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Trait fonctionnel ?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6D2CA8C-3692-2449-A3C0-C509D650A3F5}"/>
              </a:ext>
            </a:extLst>
          </p:cNvPr>
          <p:cNvGrpSpPr/>
          <p:nvPr/>
        </p:nvGrpSpPr>
        <p:grpSpPr>
          <a:xfrm>
            <a:off x="11218761" y="1623438"/>
            <a:ext cx="649537" cy="287830"/>
            <a:chOff x="11097737" y="2005081"/>
            <a:chExt cx="649537" cy="2878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875CB3-67EA-1B48-9568-8143EC9AA59B}"/>
                </a:ext>
              </a:extLst>
            </p:cNvPr>
            <p:cNvSpPr/>
            <p:nvPr/>
          </p:nvSpPr>
          <p:spPr>
            <a:xfrm>
              <a:off x="11178718" y="2247192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555CE7-8D48-B643-B612-D6BFFC4AAF9D}"/>
                </a:ext>
              </a:extLst>
            </p:cNvPr>
            <p:cNvSpPr txBox="1"/>
            <p:nvPr/>
          </p:nvSpPr>
          <p:spPr>
            <a:xfrm>
              <a:off x="11097737" y="200508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 km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1263637-74D0-4949-A514-B228D74FEE2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F2E066E-9449-E04E-BF7A-00DBBDBA773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B7F98B8-59F7-4041-AF47-6A5A2452ABE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Introduction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7A47334-5856-9341-9555-D736E114671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AF958C18-0296-6943-9970-194C58CDE26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29471852-411C-4D43-9A8F-B55583DDCAE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98469613-35B2-B74E-95FD-9749C497F02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57AA8A0-10DB-6644-BF00-E3D30A150C3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F7CE5F4-7AFF-7744-A2F0-30804D3FAD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45411B5-23F1-0F4D-A1FE-3D2B626FBF10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DD21FC-7644-8245-A73C-30222B63BBC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C801BB9-2979-6340-B952-D22168079E00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01F9B47-D1AB-D84C-BF0C-51AEA8EE0382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752DF82-58F7-0149-B8DC-FB44C8FD1551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EEE2B314-8618-7642-BFDD-6EB4F571ADE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3C24E8E-5DFA-5344-9EE8-C2E0B7189DD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1230626-5291-364C-BDB3-434EF3660A2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B181D48-30B5-964F-AC6D-7CFA89B57FD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7DEFDCDD-0E57-6E4D-9926-BF20E679918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AE18D5E5-1D58-A14C-8AB3-B7A56182ECF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A49D610-B510-214F-AF26-DE4855661FF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0F8BF4E-3EA9-5C4A-8B4B-6DB349DA63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1769E99-B0A2-A44F-8852-A1C144DC31E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5596FE4-7219-FD4C-8935-887E76593F4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9C4AE28-B7FA-6D48-93C2-7DE3D38ED220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85428A3-5575-6D40-949A-BD6A1DC6509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697D430-6C1E-C146-9DC2-52D298AB833C}"/>
              </a:ext>
            </a:extLst>
          </p:cNvPr>
          <p:cNvGraphicFramePr/>
          <p:nvPr>
            <p:extLst/>
          </p:nvPr>
        </p:nvGraphicFramePr>
        <p:xfrm>
          <a:off x="-264628" y="2816420"/>
          <a:ext cx="5084417" cy="354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929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406D889-F930-D54E-85DB-765F85AEB282}"/>
              </a:ext>
            </a:extLst>
          </p:cNvPr>
          <p:cNvSpPr txBox="1"/>
          <p:nvPr/>
        </p:nvSpPr>
        <p:spPr>
          <a:xfrm>
            <a:off x="107920" y="708087"/>
            <a:ext cx="494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Espèces gagnantes et perdantes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183D0D1-A954-6E4C-9BF4-11D3E12116E9}"/>
              </a:ext>
            </a:extLst>
          </p:cNvPr>
          <p:cNvGrpSpPr/>
          <p:nvPr/>
        </p:nvGrpSpPr>
        <p:grpSpPr>
          <a:xfrm>
            <a:off x="1406746" y="2254820"/>
            <a:ext cx="9378507" cy="447382"/>
            <a:chOff x="1537666" y="2235417"/>
            <a:chExt cx="9378507" cy="4473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5EA8FA-FB22-4848-89C6-1B079B1D5A10}"/>
                </a:ext>
              </a:extLst>
            </p:cNvPr>
            <p:cNvSpPr/>
            <p:nvPr/>
          </p:nvSpPr>
          <p:spPr>
            <a:xfrm>
              <a:off x="1537666" y="2235418"/>
              <a:ext cx="4689253" cy="447381"/>
            </a:xfrm>
            <a:prstGeom prst="rect">
              <a:avLst/>
            </a:prstGeom>
            <a:solidFill>
              <a:srgbClr val="F25D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25D59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A1276D-8C98-5142-B677-23A85D963B68}"/>
                </a:ext>
              </a:extLst>
            </p:cNvPr>
            <p:cNvSpPr/>
            <p:nvPr/>
          </p:nvSpPr>
          <p:spPr>
            <a:xfrm>
              <a:off x="6226919" y="2235417"/>
              <a:ext cx="4689254" cy="447381"/>
            </a:xfrm>
            <a:prstGeom prst="rect">
              <a:avLst/>
            </a:prstGeom>
            <a:solidFill>
              <a:srgbClr val="27B4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E1EA9275-E7E5-F445-804E-B1A9C28D9186}"/>
              </a:ext>
            </a:extLst>
          </p:cNvPr>
          <p:cNvSpPr txBox="1"/>
          <p:nvPr/>
        </p:nvSpPr>
        <p:spPr>
          <a:xfrm>
            <a:off x="9107769" y="1866755"/>
            <a:ext cx="17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Gagnantes (47%)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B7B6DD-287D-0040-AD4D-1062078D1450}"/>
              </a:ext>
            </a:extLst>
          </p:cNvPr>
          <p:cNvSpPr txBox="1"/>
          <p:nvPr/>
        </p:nvSpPr>
        <p:spPr>
          <a:xfrm>
            <a:off x="1406746" y="1866755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Perdantes (53%)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08EE4D1-6885-BB49-AB89-E44D91D21B0C}"/>
              </a:ext>
            </a:extLst>
          </p:cNvPr>
          <p:cNvCxnSpPr/>
          <p:nvPr/>
        </p:nvCxnSpPr>
        <p:spPr>
          <a:xfrm>
            <a:off x="4810124" y="2254820"/>
            <a:ext cx="0" cy="45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38B6D87-411B-7149-A7F5-1E597AF62EDC}"/>
              </a:ext>
            </a:extLst>
          </p:cNvPr>
          <p:cNvCxnSpPr/>
          <p:nvPr/>
        </p:nvCxnSpPr>
        <p:spPr>
          <a:xfrm>
            <a:off x="6999669" y="2254820"/>
            <a:ext cx="0" cy="45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F6B85BD-F86E-A24D-B0CE-A29E646F121C}"/>
                  </a:ext>
                </a:extLst>
              </p:cNvPr>
              <p:cNvSpPr txBox="1"/>
              <p:nvPr/>
            </p:nvSpPr>
            <p:spPr>
              <a:xfrm>
                <a:off x="6497768" y="1866755"/>
                <a:ext cx="100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+ 12%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F6B85BD-F86E-A24D-B0CE-A29E646F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768" y="1866755"/>
                <a:ext cx="1003801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1EBF517F-2ED2-394E-866D-1121F25E71AB}"/>
                  </a:ext>
                </a:extLst>
              </p:cNvPr>
              <p:cNvSpPr txBox="1"/>
              <p:nvPr/>
            </p:nvSpPr>
            <p:spPr>
              <a:xfrm>
                <a:off x="4308472" y="1866755"/>
                <a:ext cx="100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−19%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1EBF517F-2ED2-394E-866D-1121F25E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472" y="1866755"/>
                <a:ext cx="1003801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ZoneTexte 60">
            <a:extLst>
              <a:ext uri="{FF2B5EF4-FFF2-40B4-BE49-F238E27FC236}">
                <a16:creationId xmlns:a16="http://schemas.microsoft.com/office/drawing/2014/main" id="{77A5EFF0-69EE-A341-BC1C-A79498ABE9F3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14400F-7046-3246-B23B-0F0A023250A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992ECD99-9108-AB4A-9FD2-DDE0630C758F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86DBB0B1-649C-5A46-B077-7424A73A664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3D3E8BA-FF79-C846-9DBF-B36B3423D5A8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A677DC35-9D8F-364E-AF78-802D5C26DEFE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3D544E3D-82F7-984B-93F4-BCD44955BC1E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02CCBF65-31C6-EF49-92DB-8FC9F9111850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7F7A452D-7AC0-2947-8ACD-9A0D1FDDA51B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A0C1FB7-613E-A544-874E-7ED2AC56FBA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BB93EBE-C8EF-E448-8031-5C40B72C193C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3FB81D6-1448-6A41-B762-725C8F895BA0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59FB087-66F5-9943-A83A-14905BF54161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6F300A97-5603-054F-874D-309B8DD6B22D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2FDA671-44CE-AF46-8358-ABF05668D3E4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578D640A-4853-6B45-B941-151A38DAEB8B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DAF3B18D-0180-4C47-BBD5-25D20CE8A544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35CF4F-5EED-DC4F-B5D1-A1BE4F6ABCB4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840F2E3-64A7-F04F-8BF2-F004818A9C0C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5BB723-1390-5E4A-96BD-54FF4AE8B5CB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F44ED38-8BB8-FF46-8940-A1337BC3B080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6AD99C2-61C9-794F-A743-7EA90752C6C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79113CD-FA9F-2549-9FB1-CD7CE981CDB7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27F42BEB-BC93-5446-9415-0A91C9CDA6D8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EE827AE6-F8D5-0B43-B135-F5B1532CCE1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998B475-CB88-ED47-ABF3-57E38543C3E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33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C86B04-92A7-764D-BFD3-78A4FF81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535143"/>
            <a:ext cx="8689630" cy="47397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3BA383-BD81-A64A-8846-4D7CE770F1E9}"/>
              </a:ext>
            </a:extLst>
          </p:cNvPr>
          <p:cNvSpPr txBox="1"/>
          <p:nvPr/>
        </p:nvSpPr>
        <p:spPr>
          <a:xfrm>
            <a:off x="1058997" y="6295611"/>
            <a:ext cx="1033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5 : </a:t>
            </a:r>
            <a:r>
              <a:rPr lang="fr-FR" sz="1400" dirty="0"/>
              <a:t>Représentation des espèces avec les 10 changements d’aire d’aire de répartition les plus élevés et faibles entre le présent et 2100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406D889-F930-D54E-85DB-765F85AEB282}"/>
              </a:ext>
            </a:extLst>
          </p:cNvPr>
          <p:cNvSpPr txBox="1"/>
          <p:nvPr/>
        </p:nvSpPr>
        <p:spPr>
          <a:xfrm>
            <a:off x="107920" y="708087"/>
            <a:ext cx="494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Espèces gagnantes et perdantes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ACEB09A-4C56-3D4F-A904-79869B5D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51" y="800214"/>
            <a:ext cx="4480317" cy="52709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F32A250-EC6B-9E45-B170-B449130715AF}"/>
              </a:ext>
            </a:extLst>
          </p:cNvPr>
          <p:cNvCxnSpPr/>
          <p:nvPr/>
        </p:nvCxnSpPr>
        <p:spPr>
          <a:xfrm>
            <a:off x="5228899" y="1221721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14C5D8C-3E91-5040-819F-4B7CEC5E5D65}"/>
              </a:ext>
            </a:extLst>
          </p:cNvPr>
          <p:cNvCxnSpPr/>
          <p:nvPr/>
        </p:nvCxnSpPr>
        <p:spPr>
          <a:xfrm>
            <a:off x="5494606" y="1225046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2CC4FD3-A3AF-BE4D-A338-1B53E67F7B56}"/>
              </a:ext>
            </a:extLst>
          </p:cNvPr>
          <p:cNvCxnSpPr>
            <a:cxnSpLocks/>
          </p:cNvCxnSpPr>
          <p:nvPr/>
        </p:nvCxnSpPr>
        <p:spPr>
          <a:xfrm flipH="1">
            <a:off x="4066842" y="1371939"/>
            <a:ext cx="1162057" cy="226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613C458-A66B-8644-8AE3-86A176C58162}"/>
              </a:ext>
            </a:extLst>
          </p:cNvPr>
          <p:cNvCxnSpPr>
            <a:cxnSpLocks/>
          </p:cNvCxnSpPr>
          <p:nvPr/>
        </p:nvCxnSpPr>
        <p:spPr>
          <a:xfrm flipH="1" flipV="1">
            <a:off x="5494456" y="1376665"/>
            <a:ext cx="1929683" cy="2219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2B8E0AC-D732-604F-ADBD-CA6B66C2DE1D}"/>
              </a:ext>
            </a:extLst>
          </p:cNvPr>
          <p:cNvCxnSpPr>
            <a:cxnSpLocks/>
          </p:cNvCxnSpPr>
          <p:nvPr/>
        </p:nvCxnSpPr>
        <p:spPr>
          <a:xfrm flipV="1">
            <a:off x="7424139" y="1371941"/>
            <a:ext cx="1944970" cy="226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92A3A6B-2272-CF48-854B-3CCEFAB64519}"/>
              </a:ext>
            </a:extLst>
          </p:cNvPr>
          <p:cNvCxnSpPr/>
          <p:nvPr/>
        </p:nvCxnSpPr>
        <p:spPr>
          <a:xfrm>
            <a:off x="9367798" y="1221721"/>
            <a:ext cx="0" cy="15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E652FD5-DD90-F143-B5BC-8C43C0279340}"/>
              </a:ext>
            </a:extLst>
          </p:cNvPr>
          <p:cNvCxnSpPr/>
          <p:nvPr/>
        </p:nvCxnSpPr>
        <p:spPr>
          <a:xfrm>
            <a:off x="9571230" y="1223814"/>
            <a:ext cx="0" cy="150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48581C2-9B24-3142-958D-7EFA4BDFE5B7}"/>
              </a:ext>
            </a:extLst>
          </p:cNvPr>
          <p:cNvCxnSpPr>
            <a:cxnSpLocks/>
          </p:cNvCxnSpPr>
          <p:nvPr/>
        </p:nvCxnSpPr>
        <p:spPr>
          <a:xfrm>
            <a:off x="9567905" y="1364197"/>
            <a:ext cx="1126371" cy="23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1752EBFF-EA02-1548-9B06-3A70D4FDC18E}"/>
              </a:ext>
            </a:extLst>
          </p:cNvPr>
          <p:cNvSpPr txBox="1"/>
          <p:nvPr/>
        </p:nvSpPr>
        <p:spPr>
          <a:xfrm rot="16200000">
            <a:off x="9658717" y="2650203"/>
            <a:ext cx="13140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27B4B7"/>
                </a:solidFill>
              </a:rPr>
              <a:t>Gagnantes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5F1675D-803C-AF45-9AE1-C63D7F7492B8}"/>
              </a:ext>
            </a:extLst>
          </p:cNvPr>
          <p:cNvSpPr txBox="1"/>
          <p:nvPr/>
        </p:nvSpPr>
        <p:spPr>
          <a:xfrm rot="16200000">
            <a:off x="9689590" y="4587634"/>
            <a:ext cx="12523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25D59"/>
                </a:solidFill>
              </a:rPr>
              <a:t>Perdantes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EB02B42-7914-8442-A506-DD48692DCC0A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2035A-7844-564B-A124-781CD190912F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738F36A-3119-7C4A-B917-3DE3FAACE081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3EE9B26-1107-7642-B5C9-1CA3B4345BA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43C6746-7ABF-B947-9903-10BB06161282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91947F7-7B7E-F74E-8406-AAC1BC2411D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4DC6E868-F6D1-6A4B-B2C3-4ED307C48E4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1DF37447-72B7-3C40-A9CD-A898F0DD623A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F24AE7B-B68E-B94F-AD11-68E2A87A2296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443733E-895B-F44D-A87D-D4D502573E6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276C1DF-9619-F84F-8DE9-3784F733D2A3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AA03B1B-3EF7-0843-ADF6-39675A3FEE4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09F46DC-20E5-5849-A2FC-17744AF8B5B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30865C6-AB42-C645-B8AC-6E7B823C7F5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18DA8B5-6A55-C644-8AAE-B7095F5BDEA5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7577B0B-5393-4849-B3CD-984027F90B76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21341A4-BCAB-F94F-AF13-A23E35B6526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9F3C5DF-C2A9-EB4F-AC44-92FDEA9DE22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804CF86-FC71-7A4F-9CC2-BDEB3D5B9116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8D40114-9D9F-7447-8393-C3ED2F5B5F5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209505A-3A9E-A943-9A08-365BD14C5CF1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1DE4641-A88D-5943-AA56-184047B762CF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64C969F-FAD5-5943-9CA8-E57599E94967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BA385AE-A447-234B-9E1D-465BA1924A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FDE38DD-3DA3-A54E-807C-A41F263680F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2202BE76-BE29-1B43-9F40-EABEB28CCBE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675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C86B04-92A7-764D-BFD3-78A4FF81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535143"/>
            <a:ext cx="8689630" cy="47397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3BA383-BD81-A64A-8846-4D7CE770F1E9}"/>
              </a:ext>
            </a:extLst>
          </p:cNvPr>
          <p:cNvSpPr txBox="1"/>
          <p:nvPr/>
        </p:nvSpPr>
        <p:spPr>
          <a:xfrm>
            <a:off x="1058997" y="6295611"/>
            <a:ext cx="1033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5 : </a:t>
            </a:r>
            <a:r>
              <a:rPr lang="fr-FR" sz="1400" dirty="0"/>
              <a:t>Représentation des espèces avec les 10 changements d’aire d’aire de répartition les plus élevés et faibles entre le présent et 2100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606A999-9616-734D-AFBA-ABE2592F52CE}"/>
              </a:ext>
            </a:extLst>
          </p:cNvPr>
          <p:cNvSpPr txBox="1"/>
          <p:nvPr/>
        </p:nvSpPr>
        <p:spPr>
          <a:xfrm rot="20165512">
            <a:off x="182873" y="2042430"/>
            <a:ext cx="19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Sardine arc-en-ciel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69F5813-F913-1A4E-9427-2B02D95AF318}"/>
              </a:ext>
            </a:extLst>
          </p:cNvPr>
          <p:cNvCxnSpPr>
            <a:cxnSpLocks/>
          </p:cNvCxnSpPr>
          <p:nvPr/>
        </p:nvCxnSpPr>
        <p:spPr>
          <a:xfrm flipH="1">
            <a:off x="2070025" y="1732932"/>
            <a:ext cx="450755" cy="117303"/>
          </a:xfrm>
          <a:prstGeom prst="line">
            <a:avLst/>
          </a:prstGeom>
          <a:ln w="38100">
            <a:solidFill>
              <a:srgbClr val="27B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406D889-F930-D54E-85DB-765F85AEB282}"/>
              </a:ext>
            </a:extLst>
          </p:cNvPr>
          <p:cNvSpPr txBox="1"/>
          <p:nvPr/>
        </p:nvSpPr>
        <p:spPr>
          <a:xfrm>
            <a:off x="107920" y="708087"/>
            <a:ext cx="494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Espèces gagnantes et perdantes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ACEB09A-4C56-3D4F-A904-79869B5D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51" y="800214"/>
            <a:ext cx="4480317" cy="52709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F32A250-EC6B-9E45-B170-B449130715AF}"/>
              </a:ext>
            </a:extLst>
          </p:cNvPr>
          <p:cNvCxnSpPr/>
          <p:nvPr/>
        </p:nvCxnSpPr>
        <p:spPr>
          <a:xfrm>
            <a:off x="5228899" y="1221721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14C5D8C-3E91-5040-819F-4B7CEC5E5D65}"/>
              </a:ext>
            </a:extLst>
          </p:cNvPr>
          <p:cNvCxnSpPr/>
          <p:nvPr/>
        </p:nvCxnSpPr>
        <p:spPr>
          <a:xfrm>
            <a:off x="5494606" y="1225046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2CC4FD3-A3AF-BE4D-A338-1B53E67F7B56}"/>
              </a:ext>
            </a:extLst>
          </p:cNvPr>
          <p:cNvCxnSpPr>
            <a:cxnSpLocks/>
          </p:cNvCxnSpPr>
          <p:nvPr/>
        </p:nvCxnSpPr>
        <p:spPr>
          <a:xfrm flipH="1">
            <a:off x="4066842" y="1371939"/>
            <a:ext cx="1162057" cy="226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613C458-A66B-8644-8AE3-86A176C58162}"/>
              </a:ext>
            </a:extLst>
          </p:cNvPr>
          <p:cNvCxnSpPr>
            <a:cxnSpLocks/>
          </p:cNvCxnSpPr>
          <p:nvPr/>
        </p:nvCxnSpPr>
        <p:spPr>
          <a:xfrm flipH="1" flipV="1">
            <a:off x="5494456" y="1376665"/>
            <a:ext cx="1929683" cy="2219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2B8E0AC-D732-604F-ADBD-CA6B66C2DE1D}"/>
              </a:ext>
            </a:extLst>
          </p:cNvPr>
          <p:cNvCxnSpPr>
            <a:cxnSpLocks/>
          </p:cNvCxnSpPr>
          <p:nvPr/>
        </p:nvCxnSpPr>
        <p:spPr>
          <a:xfrm flipV="1">
            <a:off x="7424139" y="1371941"/>
            <a:ext cx="1944970" cy="226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92A3A6B-2272-CF48-854B-3CCEFAB64519}"/>
              </a:ext>
            </a:extLst>
          </p:cNvPr>
          <p:cNvCxnSpPr/>
          <p:nvPr/>
        </p:nvCxnSpPr>
        <p:spPr>
          <a:xfrm>
            <a:off x="9367798" y="1221721"/>
            <a:ext cx="0" cy="15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E652FD5-DD90-F143-B5BC-8C43C0279340}"/>
              </a:ext>
            </a:extLst>
          </p:cNvPr>
          <p:cNvCxnSpPr/>
          <p:nvPr/>
        </p:nvCxnSpPr>
        <p:spPr>
          <a:xfrm>
            <a:off x="9571230" y="1223814"/>
            <a:ext cx="0" cy="150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48581C2-9B24-3142-958D-7EFA4BDFE5B7}"/>
              </a:ext>
            </a:extLst>
          </p:cNvPr>
          <p:cNvCxnSpPr>
            <a:cxnSpLocks/>
          </p:cNvCxnSpPr>
          <p:nvPr/>
        </p:nvCxnSpPr>
        <p:spPr>
          <a:xfrm>
            <a:off x="9567905" y="1364197"/>
            <a:ext cx="1126371" cy="23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1752EBFF-EA02-1548-9B06-3A70D4FDC18E}"/>
              </a:ext>
            </a:extLst>
          </p:cNvPr>
          <p:cNvSpPr txBox="1"/>
          <p:nvPr/>
        </p:nvSpPr>
        <p:spPr>
          <a:xfrm rot="16200000">
            <a:off x="9658717" y="2650203"/>
            <a:ext cx="13140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27B4B7"/>
                </a:solidFill>
              </a:rPr>
              <a:t>Gagnantes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5F1675D-803C-AF45-9AE1-C63D7F7492B8}"/>
              </a:ext>
            </a:extLst>
          </p:cNvPr>
          <p:cNvSpPr txBox="1"/>
          <p:nvPr/>
        </p:nvSpPr>
        <p:spPr>
          <a:xfrm rot="16200000">
            <a:off x="9689590" y="4587634"/>
            <a:ext cx="12523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25D59"/>
                </a:solidFill>
              </a:rPr>
              <a:t>Perdantes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EB02B42-7914-8442-A506-DD48692DCC0A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2035A-7844-564B-A124-781CD190912F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738F36A-3119-7C4A-B917-3DE3FAACE081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3EE9B26-1107-7642-B5C9-1CA3B4345BA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43C6746-7ABF-B947-9903-10BB06161282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91947F7-7B7E-F74E-8406-AAC1BC2411D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4DC6E868-F6D1-6A4B-B2C3-4ED307C48E4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1DF37447-72B7-3C40-A9CD-A898F0DD623A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F24AE7B-B68E-B94F-AD11-68E2A87A2296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443733E-895B-F44D-A87D-D4D502573E6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276C1DF-9619-F84F-8DE9-3784F733D2A3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AA03B1B-3EF7-0843-ADF6-39675A3FEE4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09F46DC-20E5-5849-A2FC-17744AF8B5B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30865C6-AB42-C645-B8AC-6E7B823C7F5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18DA8B5-6A55-C644-8AAE-B7095F5BDEA5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7577B0B-5393-4849-B3CD-984027F90B76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21341A4-BCAB-F94F-AF13-A23E35B6526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9F3C5DF-C2A9-EB4F-AC44-92FDEA9DE22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804CF86-FC71-7A4F-9CC2-BDEB3D5B9116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8D40114-9D9F-7447-8393-C3ED2F5B5F5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209505A-3A9E-A943-9A08-365BD14C5CF1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1DE4641-A88D-5943-AA56-184047B762CF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64C969F-FAD5-5943-9CA8-E57599E94967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BA385AE-A447-234B-9E1D-465BA1924A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FDE38DD-3DA3-A54E-807C-A41F263680F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2202BE76-BE29-1B43-9F40-EABEB28CCBE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046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C86B04-92A7-764D-BFD3-78A4FF81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1535143"/>
            <a:ext cx="8689630" cy="47397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3BA383-BD81-A64A-8846-4D7CE770F1E9}"/>
              </a:ext>
            </a:extLst>
          </p:cNvPr>
          <p:cNvSpPr txBox="1"/>
          <p:nvPr/>
        </p:nvSpPr>
        <p:spPr>
          <a:xfrm>
            <a:off x="1058997" y="6295611"/>
            <a:ext cx="1033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5 : </a:t>
            </a:r>
            <a:r>
              <a:rPr lang="fr-FR" sz="1400" dirty="0"/>
              <a:t>Représentation des espèces avec les 10 changements d’aire d’aire de répartition les plus élevés et faibles entre le présent et 2100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606A999-9616-734D-AFBA-ABE2592F52CE}"/>
              </a:ext>
            </a:extLst>
          </p:cNvPr>
          <p:cNvSpPr txBox="1"/>
          <p:nvPr/>
        </p:nvSpPr>
        <p:spPr>
          <a:xfrm rot="20165512">
            <a:off x="182873" y="2042430"/>
            <a:ext cx="19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Sardine arc-en-ciel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69F5813-F913-1A4E-9427-2B02D95AF318}"/>
              </a:ext>
            </a:extLst>
          </p:cNvPr>
          <p:cNvCxnSpPr>
            <a:cxnSpLocks/>
          </p:cNvCxnSpPr>
          <p:nvPr/>
        </p:nvCxnSpPr>
        <p:spPr>
          <a:xfrm flipH="1">
            <a:off x="2070025" y="1732932"/>
            <a:ext cx="450755" cy="117303"/>
          </a:xfrm>
          <a:prstGeom prst="line">
            <a:avLst/>
          </a:prstGeom>
          <a:ln w="38100">
            <a:solidFill>
              <a:srgbClr val="27B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E72F1B9-3391-AD4B-AF58-AB8DB224B9A8}"/>
              </a:ext>
            </a:extLst>
          </p:cNvPr>
          <p:cNvSpPr txBox="1"/>
          <p:nvPr/>
        </p:nvSpPr>
        <p:spPr>
          <a:xfrm rot="20165512">
            <a:off x="772319" y="4693543"/>
            <a:ext cx="77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Raies</a:t>
            </a:r>
            <a:endParaRPr lang="fr-FR" sz="16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83AB50-8E97-3F4E-8CB7-8722A86BDC42}"/>
              </a:ext>
            </a:extLst>
          </p:cNvPr>
          <p:cNvSpPr txBox="1"/>
          <p:nvPr/>
        </p:nvSpPr>
        <p:spPr>
          <a:xfrm rot="20165512">
            <a:off x="638500" y="5272638"/>
            <a:ext cx="9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Chabots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7EC82AC-7F1E-4240-B183-988EF9ACA787}"/>
              </a:ext>
            </a:extLst>
          </p:cNvPr>
          <p:cNvCxnSpPr>
            <a:cxnSpLocks/>
          </p:cNvCxnSpPr>
          <p:nvPr/>
        </p:nvCxnSpPr>
        <p:spPr>
          <a:xfrm flipH="1">
            <a:off x="1569849" y="5166911"/>
            <a:ext cx="450755" cy="117303"/>
          </a:xfrm>
          <a:prstGeom prst="line">
            <a:avLst/>
          </a:prstGeom>
          <a:ln w="38100">
            <a:solidFill>
              <a:srgbClr val="F35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87277D83-453F-6D4C-9B17-D38222A2B752}"/>
              </a:ext>
            </a:extLst>
          </p:cNvPr>
          <p:cNvSpPr/>
          <p:nvPr/>
        </p:nvSpPr>
        <p:spPr>
          <a:xfrm>
            <a:off x="2000630" y="4787690"/>
            <a:ext cx="2880289" cy="672261"/>
          </a:xfrm>
          <a:prstGeom prst="ellipse">
            <a:avLst/>
          </a:prstGeom>
          <a:noFill/>
          <a:ln>
            <a:solidFill>
              <a:srgbClr val="F35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1C3121A-C762-B645-A0BB-5331584D67A0}"/>
              </a:ext>
            </a:extLst>
          </p:cNvPr>
          <p:cNvSpPr/>
          <p:nvPr/>
        </p:nvSpPr>
        <p:spPr>
          <a:xfrm>
            <a:off x="2012987" y="4364443"/>
            <a:ext cx="2775627" cy="474022"/>
          </a:xfrm>
          <a:prstGeom prst="ellipse">
            <a:avLst/>
          </a:prstGeom>
          <a:noFill/>
          <a:ln>
            <a:solidFill>
              <a:srgbClr val="F35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03EBE97-7C91-304C-8219-B782D218D6BF}"/>
              </a:ext>
            </a:extLst>
          </p:cNvPr>
          <p:cNvCxnSpPr>
            <a:cxnSpLocks/>
          </p:cNvCxnSpPr>
          <p:nvPr/>
        </p:nvCxnSpPr>
        <p:spPr>
          <a:xfrm flipH="1">
            <a:off x="1558471" y="4602338"/>
            <a:ext cx="450755" cy="117303"/>
          </a:xfrm>
          <a:prstGeom prst="line">
            <a:avLst/>
          </a:prstGeom>
          <a:ln w="38100">
            <a:solidFill>
              <a:srgbClr val="F35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406D889-F930-D54E-85DB-765F85AEB282}"/>
              </a:ext>
            </a:extLst>
          </p:cNvPr>
          <p:cNvSpPr txBox="1"/>
          <p:nvPr/>
        </p:nvSpPr>
        <p:spPr>
          <a:xfrm>
            <a:off x="107920" y="708087"/>
            <a:ext cx="494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Espèces gagnantes et perdantes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ACEB09A-4C56-3D4F-A904-79869B5D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51" y="800214"/>
            <a:ext cx="4480317" cy="52709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F32A250-EC6B-9E45-B170-B449130715AF}"/>
              </a:ext>
            </a:extLst>
          </p:cNvPr>
          <p:cNvCxnSpPr/>
          <p:nvPr/>
        </p:nvCxnSpPr>
        <p:spPr>
          <a:xfrm>
            <a:off x="5228899" y="1221721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14C5D8C-3E91-5040-819F-4B7CEC5E5D65}"/>
              </a:ext>
            </a:extLst>
          </p:cNvPr>
          <p:cNvCxnSpPr/>
          <p:nvPr/>
        </p:nvCxnSpPr>
        <p:spPr>
          <a:xfrm>
            <a:off x="5494606" y="1225046"/>
            <a:ext cx="0" cy="1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2CC4FD3-A3AF-BE4D-A338-1B53E67F7B56}"/>
              </a:ext>
            </a:extLst>
          </p:cNvPr>
          <p:cNvCxnSpPr>
            <a:cxnSpLocks/>
          </p:cNvCxnSpPr>
          <p:nvPr/>
        </p:nvCxnSpPr>
        <p:spPr>
          <a:xfrm flipH="1">
            <a:off x="4066842" y="1371939"/>
            <a:ext cx="1162057" cy="226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613C458-A66B-8644-8AE3-86A176C58162}"/>
              </a:ext>
            </a:extLst>
          </p:cNvPr>
          <p:cNvCxnSpPr>
            <a:cxnSpLocks/>
          </p:cNvCxnSpPr>
          <p:nvPr/>
        </p:nvCxnSpPr>
        <p:spPr>
          <a:xfrm flipH="1" flipV="1">
            <a:off x="5494456" y="1376665"/>
            <a:ext cx="1929683" cy="2219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2B8E0AC-D732-604F-ADBD-CA6B66C2DE1D}"/>
              </a:ext>
            </a:extLst>
          </p:cNvPr>
          <p:cNvCxnSpPr>
            <a:cxnSpLocks/>
          </p:cNvCxnSpPr>
          <p:nvPr/>
        </p:nvCxnSpPr>
        <p:spPr>
          <a:xfrm flipV="1">
            <a:off x="7424139" y="1371941"/>
            <a:ext cx="1944970" cy="226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92A3A6B-2272-CF48-854B-3CCEFAB64519}"/>
              </a:ext>
            </a:extLst>
          </p:cNvPr>
          <p:cNvCxnSpPr/>
          <p:nvPr/>
        </p:nvCxnSpPr>
        <p:spPr>
          <a:xfrm>
            <a:off x="9367798" y="1221721"/>
            <a:ext cx="0" cy="15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E652FD5-DD90-F143-B5BC-8C43C0279340}"/>
              </a:ext>
            </a:extLst>
          </p:cNvPr>
          <p:cNvCxnSpPr/>
          <p:nvPr/>
        </p:nvCxnSpPr>
        <p:spPr>
          <a:xfrm>
            <a:off x="9571230" y="1223814"/>
            <a:ext cx="0" cy="150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48581C2-9B24-3142-958D-7EFA4BDFE5B7}"/>
              </a:ext>
            </a:extLst>
          </p:cNvPr>
          <p:cNvCxnSpPr>
            <a:cxnSpLocks/>
          </p:cNvCxnSpPr>
          <p:nvPr/>
        </p:nvCxnSpPr>
        <p:spPr>
          <a:xfrm>
            <a:off x="9567905" y="1364197"/>
            <a:ext cx="1126371" cy="23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1752EBFF-EA02-1548-9B06-3A70D4FDC18E}"/>
              </a:ext>
            </a:extLst>
          </p:cNvPr>
          <p:cNvSpPr txBox="1"/>
          <p:nvPr/>
        </p:nvSpPr>
        <p:spPr>
          <a:xfrm rot="16200000">
            <a:off x="9658717" y="2650203"/>
            <a:ext cx="13140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27B4B7"/>
                </a:solidFill>
              </a:rPr>
              <a:t>Gagnantes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5F1675D-803C-AF45-9AE1-C63D7F7492B8}"/>
              </a:ext>
            </a:extLst>
          </p:cNvPr>
          <p:cNvSpPr txBox="1"/>
          <p:nvPr/>
        </p:nvSpPr>
        <p:spPr>
          <a:xfrm rot="16200000">
            <a:off x="9689590" y="4587634"/>
            <a:ext cx="12523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25D59"/>
                </a:solidFill>
              </a:rPr>
              <a:t>Perdantes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EB02B42-7914-8442-A506-DD48692DCC0A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2035A-7844-564B-A124-781CD190912F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738F36A-3119-7C4A-B917-3DE3FAACE081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3EE9B26-1107-7642-B5C9-1CA3B4345BA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43C6746-7ABF-B947-9903-10BB06161282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91947F7-7B7E-F74E-8406-AAC1BC2411D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4DC6E868-F6D1-6A4B-B2C3-4ED307C48E4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1DF37447-72B7-3C40-A9CD-A898F0DD623A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F24AE7B-B68E-B94F-AD11-68E2A87A2296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443733E-895B-F44D-A87D-D4D502573E6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276C1DF-9619-F84F-8DE9-3784F733D2A3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AA03B1B-3EF7-0843-ADF6-39675A3FEE4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09F46DC-20E5-5849-A2FC-17744AF8B5B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30865C6-AB42-C645-B8AC-6E7B823C7F54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18DA8B5-6A55-C644-8AAE-B7095F5BDEA5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7577B0B-5393-4849-B3CD-984027F90B76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921341A4-BCAB-F94F-AF13-A23E35B65265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9F3C5DF-C2A9-EB4F-AC44-92FDEA9DE22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804CF86-FC71-7A4F-9CC2-BDEB3D5B9116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8D40114-9D9F-7447-8393-C3ED2F5B5F5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209505A-3A9E-A943-9A08-365BD14C5CF1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1DE4641-A88D-5943-AA56-184047B762CF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64C969F-FAD5-5943-9CA8-E57599E94967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BA385AE-A447-234B-9E1D-465BA1924A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FDE38DD-3DA3-A54E-807C-A41F263680F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2202BE76-BE29-1B43-9F40-EABEB28CCBE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90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E77166-67C3-7047-84D2-72AF7F87131F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avec les traits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CD02775-0C73-FB44-B8C0-E6B646ED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1505526"/>
            <a:ext cx="8634207" cy="470956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4CF3947-1156-DA46-8063-E482490E6926}"/>
              </a:ext>
            </a:extLst>
          </p:cNvPr>
          <p:cNvSpPr txBox="1"/>
          <p:nvPr/>
        </p:nvSpPr>
        <p:spPr>
          <a:xfrm>
            <a:off x="955024" y="6215094"/>
            <a:ext cx="10281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6 : </a:t>
            </a:r>
            <a:r>
              <a:rPr lang="fr-FR" sz="1400" dirty="0"/>
              <a:t>Changement de l’étendue de l’habitat observé (points) et modélisé avec un GAM (continu) représenté dans l’espace fonctionnel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EE98F58-F477-F646-B447-D24EEA923294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83A6A4-6B11-1342-8321-CDEAE8C499C4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5F6B401-9186-0442-A15B-28A1B9D6F820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2E06F563-4178-5E47-9729-77C3225676D4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29402E8-9FCA-E74C-8932-982D1071B8D6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576ECDA4-7F37-2F4A-888C-1E61FD07095A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FB7808C7-25E2-1C43-99E2-4FBF2D51681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6C76DB46-DB3A-4348-84BE-A6FE1D1A0F3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99D5C3E-43B0-3749-885A-80B21A785C27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A3709BB-098C-2E4D-97D9-33F731BA3060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27D6FA9-A8EE-AD4C-A5F5-0AB688751162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B2F93DF3-4276-3343-B908-B28FC05E8020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DF15A06-D633-084F-A49D-FCB00AE96F6E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A350AC27-6FB3-EE46-AD54-90B2039887C3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63FD1334-91C9-E14E-9645-9C40EEC79FF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AC201DB-A268-E64D-A485-FE6F2BCB570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50CF952-A411-DA46-B968-8E0A62814BD3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F96D6B0-AFAC-CF41-A42B-7670E111768D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7CB07A6-2E81-544C-8499-DC4AC90F4A9C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5CAFC5B-03DD-E640-9390-4F4A2E9AAE8A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5B7CE99-0B46-0640-87F5-1880BC284C00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2404776-FCF9-7B46-8C65-6647950EB3B2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D916D28F-D1E5-754F-B696-127B618E3B19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73105B50-C53D-D44B-A3FE-FCBB69F718C2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4193C97-54BF-CE4D-9DBA-0B226F53D49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AD3E15-55F9-6F47-B04B-43A1C3C37DA2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75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6A302C3-E911-8A45-9FAD-ED727408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21" b="75093"/>
          <a:stretch/>
        </p:blipFill>
        <p:spPr>
          <a:xfrm>
            <a:off x="107921" y="1723751"/>
            <a:ext cx="4019742" cy="211983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899F7F2-CB76-1846-8050-C4156AE41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87"/>
          <a:stretch/>
        </p:blipFill>
        <p:spPr>
          <a:xfrm>
            <a:off x="4127662" y="1723751"/>
            <a:ext cx="7918605" cy="421591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414038B-74FC-564A-A1B6-CABF6D4CAFA7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avec les traits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5BF8CC8-B94C-504F-BF50-94BC72F563C2}"/>
              </a:ext>
            </a:extLst>
          </p:cNvPr>
          <p:cNvSpPr txBox="1"/>
          <p:nvPr/>
        </p:nvSpPr>
        <p:spPr>
          <a:xfrm>
            <a:off x="2741078" y="6098914"/>
            <a:ext cx="670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7 : </a:t>
            </a:r>
            <a:r>
              <a:rPr lang="fr-FR" sz="1400" dirty="0"/>
              <a:t>Relation entre le changement de l’aire de répartition et chaque trait fonctionnel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6384F0-CB15-DC4C-8143-36106797FA33}"/>
              </a:ext>
            </a:extLst>
          </p:cNvPr>
          <p:cNvSpPr txBox="1"/>
          <p:nvPr/>
        </p:nvSpPr>
        <p:spPr>
          <a:xfrm>
            <a:off x="5823559" y="4057837"/>
            <a:ext cx="99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herbivore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98B34D-42F1-5542-A1D4-3C2D7BCA6258}"/>
              </a:ext>
            </a:extLst>
          </p:cNvPr>
          <p:cNvSpPr txBox="1"/>
          <p:nvPr/>
        </p:nvSpPr>
        <p:spPr>
          <a:xfrm>
            <a:off x="11300720" y="4057837"/>
            <a:ext cx="692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récifal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DF6B6BE-5E66-E248-9C5D-E8F77E6508DA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2D825F-186C-C44A-BC6D-699E71ED1B5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755D87A3-AF7E-D845-B27D-B1E73AECA2FE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9E4261F1-F03D-7C48-A36A-061D8B3309A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1059E19A-2FB5-7549-821D-143F1685EFF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9384462B-FD0E-4F40-AC7D-A4851A769FE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2CF1C4B0-1139-BC49-ABE9-19A265D61EEA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99060359-18D5-8E44-A681-5CFD2946BA4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F57C7D4-B771-414F-B540-04D073B0D10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DAACF95-61B5-094A-9AB1-49CFD7AF8B5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A7E96145-4E97-404B-8C44-E76528FED9DD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76BCEE5-0570-0E48-A51A-D592B5C514C9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6952A9C-B3A0-0C48-AC7F-2F0696AF0473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55C7D6B9-BA4B-B044-9D32-B12C2CEFEBEC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2892FD2-17DF-A44A-8187-7FEB82AF7B98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7EABEB67-B78F-3645-B01F-0344C63717B2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3C166AF-6EAC-BC4C-B778-567C574DF34B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38F257C2-E598-4840-8A8D-9E2B87C7D1CD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BA9DC50-F152-7346-9E4F-5F20EE389D2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CCF87A37-DA21-0448-9D5D-3BD895769A1C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C5FAD7D-0D46-A644-A066-E6A989149A6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E775BF5D-B4CF-B748-87D9-9BF3B52E0DE4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0186C8FF-511C-CE4C-AD57-8BC32AEB048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1C8BC427-AD17-9E48-9ED2-C1B54AE2C401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A219DEA7-8EFE-DB41-A239-444E03A3363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85E76652-DEED-FE4F-9424-C5D005FECDBA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A3DD237-2BD8-B542-8E1F-F9D01861FD1F}"/>
              </a:ext>
            </a:extLst>
          </p:cNvPr>
          <p:cNvSpPr txBox="1"/>
          <p:nvPr/>
        </p:nvSpPr>
        <p:spPr>
          <a:xfrm>
            <a:off x="9462210" y="2086143"/>
            <a:ext cx="1409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Gardien de nid</a:t>
            </a:r>
          </a:p>
        </p:txBody>
      </p:sp>
    </p:spTree>
    <p:extLst>
      <p:ext uri="{BB962C8B-B14F-4D97-AF65-F5344CB8AC3E}">
        <p14:creationId xmlns:p14="http://schemas.microsoft.com/office/powerpoint/2010/main" val="333618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6A302C3-E911-8A45-9FAD-ED727408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21" b="75093"/>
          <a:stretch/>
        </p:blipFill>
        <p:spPr>
          <a:xfrm>
            <a:off x="107921" y="1723751"/>
            <a:ext cx="4019742" cy="211983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899F7F2-CB76-1846-8050-C4156AE41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87"/>
          <a:stretch/>
        </p:blipFill>
        <p:spPr>
          <a:xfrm>
            <a:off x="4127662" y="1723751"/>
            <a:ext cx="7918605" cy="421591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414038B-74FC-564A-A1B6-CABF6D4CAFA7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avec les traits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5BF8CC8-B94C-504F-BF50-94BC72F563C2}"/>
              </a:ext>
            </a:extLst>
          </p:cNvPr>
          <p:cNvSpPr txBox="1"/>
          <p:nvPr/>
        </p:nvSpPr>
        <p:spPr>
          <a:xfrm>
            <a:off x="2741078" y="6098914"/>
            <a:ext cx="670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7 : </a:t>
            </a:r>
            <a:r>
              <a:rPr lang="fr-FR" sz="1400" dirty="0"/>
              <a:t>Relation entre le changement de l’aire de répartition et chaque trait fonctionnel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6384F0-CB15-DC4C-8143-36106797FA33}"/>
              </a:ext>
            </a:extLst>
          </p:cNvPr>
          <p:cNvSpPr txBox="1"/>
          <p:nvPr/>
        </p:nvSpPr>
        <p:spPr>
          <a:xfrm>
            <a:off x="5823559" y="4057837"/>
            <a:ext cx="99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herbivore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98B34D-42F1-5542-A1D4-3C2D7BCA6258}"/>
              </a:ext>
            </a:extLst>
          </p:cNvPr>
          <p:cNvSpPr txBox="1"/>
          <p:nvPr/>
        </p:nvSpPr>
        <p:spPr>
          <a:xfrm>
            <a:off x="11300720" y="4057837"/>
            <a:ext cx="692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récifal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582C8AF-87D2-1B48-AA45-B3DF9AA8185E}"/>
              </a:ext>
            </a:extLst>
          </p:cNvPr>
          <p:cNvSpPr txBox="1"/>
          <p:nvPr/>
        </p:nvSpPr>
        <p:spPr>
          <a:xfrm>
            <a:off x="9462210" y="2086143"/>
            <a:ext cx="1409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54EA8"/>
                </a:solidFill>
              </a:rPr>
              <a:t>Gardien de nid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3991DBB5-6EDF-0B42-8B92-4CA8835253AC}"/>
                  </a:ext>
                </a:extLst>
              </p:cNvPr>
              <p:cNvSpPr txBox="1"/>
              <p:nvPr/>
            </p:nvSpPr>
            <p:spPr>
              <a:xfrm>
                <a:off x="907959" y="4836985"/>
                <a:ext cx="3161571" cy="675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700" dirty="0"/>
                  <a:t>Gardien de nid + </a:t>
                </a:r>
                <a:r>
                  <a:rPr lang="fr-FR" sz="1700" dirty="0" err="1"/>
                  <a:t>bathy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1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17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fr-FR" sz="1700" b="0" i="0" smtClean="0">
                                <a:latin typeface="Cambria Math" panose="02040503050406030204" pitchFamily="18" charset="0"/>
                              </a:rPr>
                              <m:t>demersal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sz="1700" b="0" i="0" smtClean="0">
                                <a:latin typeface="Cambria Math" panose="02040503050406030204" pitchFamily="18" charset="0"/>
                              </a:rPr>
                              <m:t>pelagic</m:t>
                            </m:r>
                          </m:e>
                        </m:eqArr>
                      </m:e>
                    </m:d>
                  </m:oMath>
                </a14:m>
                <a:endParaRPr lang="fr-FR" sz="17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3991DBB5-6EDF-0B42-8B92-4CA883525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59" y="4836985"/>
                <a:ext cx="3161571" cy="675891"/>
              </a:xfrm>
              <a:prstGeom prst="rect">
                <a:avLst/>
              </a:prstGeom>
              <a:blipFill>
                <a:blip r:embed="rId4"/>
                <a:stretch>
                  <a:fillRect l="-800" t="-185185" r="-400" b="-27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21F86F34-D435-EE41-B2E4-D6133856588C}"/>
              </a:ext>
            </a:extLst>
          </p:cNvPr>
          <p:cNvGrpSpPr/>
          <p:nvPr/>
        </p:nvGrpSpPr>
        <p:grpSpPr>
          <a:xfrm>
            <a:off x="512037" y="3897253"/>
            <a:ext cx="3562575" cy="830997"/>
            <a:chOff x="436970" y="4042348"/>
            <a:chExt cx="3562575" cy="83099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39E6282-65CE-954D-B504-C6F7DE484C49}"/>
                </a:ext>
              </a:extLst>
            </p:cNvPr>
            <p:cNvSpPr txBox="1"/>
            <p:nvPr/>
          </p:nvSpPr>
          <p:spPr>
            <a:xfrm>
              <a:off x="868560" y="4275285"/>
              <a:ext cx="313098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dirty="0"/>
                <a:t>Croissance rapide + thermophiles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FD8CCC-8ED6-1C44-A140-CA8E7AA87FD5}"/>
                </a:ext>
              </a:extLst>
            </p:cNvPr>
            <p:cNvSpPr/>
            <p:nvPr/>
          </p:nvSpPr>
          <p:spPr>
            <a:xfrm>
              <a:off x="436970" y="4042348"/>
              <a:ext cx="5918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4800" b="1" dirty="0">
                  <a:solidFill>
                    <a:srgbClr val="27B4B7"/>
                  </a:solidFill>
                  <a:latin typeface="Arial Black" panose="020B0A04020102020204" pitchFamily="34" charset="0"/>
                </a:rPr>
                <a:t>+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5204762-7053-964E-9410-04E2ECF7737D}"/>
              </a:ext>
            </a:extLst>
          </p:cNvPr>
          <p:cNvSpPr/>
          <p:nvPr/>
        </p:nvSpPr>
        <p:spPr>
          <a:xfrm>
            <a:off x="613025" y="4699479"/>
            <a:ext cx="3898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rgbClr val="F25D59"/>
                </a:solidFill>
                <a:latin typeface="Arial Black" panose="020B0A04020102020204" pitchFamily="34" charset="0"/>
              </a:rPr>
              <a:t>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9D7AF-49A7-954F-A8AA-D11AA58DD496}"/>
              </a:ext>
            </a:extLst>
          </p:cNvPr>
          <p:cNvSpPr/>
          <p:nvPr/>
        </p:nvSpPr>
        <p:spPr>
          <a:xfrm>
            <a:off x="532876" y="3864203"/>
            <a:ext cx="3480338" cy="174871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CB6CEC9-D1B1-8147-90B0-B90EAF841F3F}"/>
              </a:ext>
            </a:extLst>
          </p:cNvPr>
          <p:cNvCxnSpPr>
            <a:cxnSpLocks/>
          </p:cNvCxnSpPr>
          <p:nvPr/>
        </p:nvCxnSpPr>
        <p:spPr>
          <a:xfrm>
            <a:off x="553964" y="4678856"/>
            <a:ext cx="345925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2DF6B6BE-5E66-E248-9C5D-E8F77E6508DA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2D825F-186C-C44A-BC6D-699E71ED1B5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755D87A3-AF7E-D845-B27D-B1E73AECA2FE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9E4261F1-F03D-7C48-A36A-061D8B3309A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1059E19A-2FB5-7549-821D-143F1685EFF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9384462B-FD0E-4F40-AC7D-A4851A769FE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2CF1C4B0-1139-BC49-ABE9-19A265D61EEA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99060359-18D5-8E44-A681-5CFD2946BA46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F57C7D4-B771-414F-B540-04D073B0D10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DAACF95-61B5-094A-9AB1-49CFD7AF8B5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A7E96145-4E97-404B-8C44-E76528FED9DD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76BCEE5-0570-0E48-A51A-D592B5C514C9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6952A9C-B3A0-0C48-AC7F-2F0696AF0473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55C7D6B9-BA4B-B044-9D32-B12C2CEFEBEC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2892FD2-17DF-A44A-8187-7FEB82AF7B98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7EABEB67-B78F-3645-B01F-0344C63717B2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3C166AF-6EAC-BC4C-B778-567C574DF34B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38F257C2-E598-4840-8A8D-9E2B87C7D1CD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BA9DC50-F152-7346-9E4F-5F20EE389D2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CCF87A37-DA21-0448-9D5D-3BD895769A1C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C5FAD7D-0D46-A644-A066-E6A989149A6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E775BF5D-B4CF-B748-87D9-9BF3B52E0DE4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0186C8FF-511C-CE4C-AD57-8BC32AEB048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1C8BC427-AD17-9E48-9ED2-C1B54AE2C401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A219DEA7-8EFE-DB41-A239-444E03A3363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85E76652-DEED-FE4F-9424-C5D005FECDBA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51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C04DF7-CCC1-0548-96FB-DA33405789BF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65BBA2-E3EF-1742-9AD7-F146788542E0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Diversité des communautés</a:t>
            </a:r>
          </a:p>
          <a:p>
            <a:r>
              <a:rPr lang="fr-FR" sz="2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 spatiales fonctionnelles actuelles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7DD6E3F-B6F4-904C-A1FA-386D7B4CB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206"/>
            <a:ext cx="12192000" cy="36576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13AD73E-AC56-B24B-B1C8-2D611671D897}"/>
              </a:ext>
            </a:extLst>
          </p:cNvPr>
          <p:cNvSpPr txBox="1"/>
          <p:nvPr/>
        </p:nvSpPr>
        <p:spPr>
          <a:xfrm>
            <a:off x="666142" y="5613527"/>
            <a:ext cx="1112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8 : </a:t>
            </a:r>
            <a:r>
              <a:rPr lang="fr-FR" sz="1400" dirty="0"/>
              <a:t>Cartes de la composition des traits des communautés (identité fonctionnelle) du présent sur PCo1 et PCo2 à partir des traits des 355 espèces 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EF0663B-D0EA-0941-BA48-C3BD2239E433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960AB6-029A-B34C-BE22-9CA99E0F4787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9583318-75C0-034D-8964-32A34C45DB43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61AD396-8076-2F47-A9B5-713D7AC1E6BB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6E6C171-1D9A-5540-84BF-C03A96739552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5E7B99CF-E927-354E-B009-1FFCCE34061D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DF80752-2C14-E34F-8A4D-5FAEA6EDB3B2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C54730AC-E1D8-2F45-9C60-74E9EE4C8005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263FE06-7AFA-A14C-A46A-65EBA63967A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D190DFF-0862-4948-AE92-245BA8AFCEFF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21D77F9-14A7-0A40-9831-857B34CB068B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4C4B44-825E-8D43-B44E-F42BA8F9964C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5E156D5-794F-4744-B113-889D67CB62C8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AAF195A9-BBA4-8942-A765-AAB6D5E1C03E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44FDB7C-5268-5F4D-A464-15BDA6A99469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26DED44-35F1-3141-A74F-EFD706CD4263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D78BEE1-E894-0E47-9CC0-3D2983C31B9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E3104F20-6814-014D-9999-C09ED6CF7F6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7895239-812E-F041-85A6-0FF44EBE5E69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FF4707CF-ACA4-7049-BB01-7CB6045F129F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018D43C-96D0-374F-88C2-9F0E2B6F70D0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E36823F-A116-A04F-84C9-6AE789AC6BE6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5211F91-0232-AA4D-A2F4-D4009D176FC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0E64D91-A970-2E46-BB1C-BBC945D98255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26327AEF-5D3B-9942-AEB7-2B049425166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AE19773-439C-E54E-9E1E-004FB6CE3614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619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659E1B-4B59-A446-BE70-31D1E6FA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117852" y="3012004"/>
            <a:ext cx="6049617" cy="3299791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A30EBCB-F746-F547-A8B9-A388C195535C}"/>
              </a:ext>
            </a:extLst>
          </p:cNvPr>
          <p:cNvSpPr txBox="1"/>
          <p:nvPr/>
        </p:nvSpPr>
        <p:spPr>
          <a:xfrm>
            <a:off x="2137051" y="6320297"/>
            <a:ext cx="863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9 : </a:t>
            </a:r>
            <a:r>
              <a:rPr lang="fr-FR" sz="1400" dirty="0"/>
              <a:t>Changement d’identité fonctionnelle des écorégions dans l’espace fonctionnel entre le présent et 2100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1291AB-4F46-0E4D-8FCF-EE0AE1DC47A5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Diversité des communautés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Dynamiques temporelles fonctionnelles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FF4B680-2DFB-974A-977D-21FFDAF4755C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2CAEC-940D-124B-92CD-23130A59844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43ED76FA-FCC6-DC48-A894-3D53F478B3E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C66EA47-187A-3046-AC42-99F28B91D40B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18B764D-7D39-DD4E-9BB7-E2E5D3F6728B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B48D43F-DD65-CD46-B78E-CA0D6462EC3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AC37A1F4-ECA3-8640-80CD-CF81FD34DDDA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0ED2A66B-D526-F749-8F18-CDE8C839850D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5FD36AC-7BB7-284E-B4EF-7BCFA32052A7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959AB54-5F2F-3D4D-87F8-E7EE6EB5F2D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C5B4C9A-5068-E74B-849E-287895C74C6D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73FCED0-D688-804F-9F02-7526ABB79D92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D628845-1A59-694F-99BF-6DD75414902E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97E4064B-7661-7243-B54F-D566EBA555DA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7B033D-1091-0745-B129-A2F9F9BE6D0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DEE5BD38-5A1C-3645-8416-673008BD9B5D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64B4A528-D79D-EF46-B06C-F2BFAA67EA54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1EBF465-2F00-5F46-A6DA-17FACC222623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6297D08B-2A4F-8A48-B53B-B23CDAD772C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48BDCADA-AFE8-3A47-9C9E-E5908329675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ADC8D34-90F9-6549-AD9A-413C7657089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827DE58-31A5-A54D-ADCD-68403939B376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1651D71B-77EB-D849-92D3-B031327669E4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DEA6490-43F7-534D-9D07-5331795B88A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C377C888-4F5F-B046-A5F6-490496CF99CE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DA78B524-99B0-154A-8EA1-8DFE58B168D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0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659E1B-4B59-A446-BE70-31D1E6FA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117852" y="3012004"/>
            <a:ext cx="6049617" cy="32997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84A90E-F113-F248-882F-291EAD04C1CC}"/>
              </a:ext>
            </a:extLst>
          </p:cNvPr>
          <p:cNvSpPr/>
          <p:nvPr/>
        </p:nvSpPr>
        <p:spPr>
          <a:xfrm>
            <a:off x="2194898" y="4811648"/>
            <a:ext cx="345645" cy="321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68DC47B-CBB6-014E-8D61-5BD6E22A3103}"/>
              </a:ext>
            </a:extLst>
          </p:cNvPr>
          <p:cNvCxnSpPr>
            <a:cxnSpLocks/>
          </p:cNvCxnSpPr>
          <p:nvPr/>
        </p:nvCxnSpPr>
        <p:spPr>
          <a:xfrm flipV="1">
            <a:off x="2194898" y="1529033"/>
            <a:ext cx="1153572" cy="3282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A8B6C70-FD56-E343-B1BD-6CD1F63352A3}"/>
              </a:ext>
            </a:extLst>
          </p:cNvPr>
          <p:cNvCxnSpPr>
            <a:cxnSpLocks/>
          </p:cNvCxnSpPr>
          <p:nvPr/>
        </p:nvCxnSpPr>
        <p:spPr>
          <a:xfrm>
            <a:off x="2194898" y="5133086"/>
            <a:ext cx="1153572" cy="11210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51291AB-4F46-0E4D-8FCF-EE0AE1DC47A5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Diversité des communautés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Dynamiques temporelles fonctionnelles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D919FD-1055-A149-9E45-DB6AC0032701}"/>
              </a:ext>
            </a:extLst>
          </p:cNvPr>
          <p:cNvSpPr/>
          <p:nvPr/>
        </p:nvSpPr>
        <p:spPr>
          <a:xfrm>
            <a:off x="3348470" y="1513904"/>
            <a:ext cx="8598365" cy="4740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25A6252-68FF-B849-B3BF-96AE8AF31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18" y="1556434"/>
            <a:ext cx="8479817" cy="4625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7C917DD7-E1D2-5541-A95A-0966BFC851DA}"/>
              </a:ext>
            </a:extLst>
          </p:cNvPr>
          <p:cNvSpPr/>
          <p:nvPr/>
        </p:nvSpPr>
        <p:spPr>
          <a:xfrm>
            <a:off x="6362699" y="4371279"/>
            <a:ext cx="3874121" cy="130414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C35C729-B611-434A-B657-35FD93D283FE}"/>
              </a:ext>
            </a:extLst>
          </p:cNvPr>
          <p:cNvSpPr/>
          <p:nvPr/>
        </p:nvSpPr>
        <p:spPr>
          <a:xfrm rot="16200000">
            <a:off x="9882798" y="4204566"/>
            <a:ext cx="844120" cy="20298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D251A2A-9EA9-4E45-8F5A-32ABC3459B11}"/>
              </a:ext>
            </a:extLst>
          </p:cNvPr>
          <p:cNvSpPr/>
          <p:nvPr/>
        </p:nvSpPr>
        <p:spPr>
          <a:xfrm rot="16200000">
            <a:off x="9832431" y="3310079"/>
            <a:ext cx="944854" cy="20298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673CDCE-AC59-744F-86D3-D2CBBB2289E0}"/>
              </a:ext>
            </a:extLst>
          </p:cNvPr>
          <p:cNvSpPr/>
          <p:nvPr/>
        </p:nvSpPr>
        <p:spPr>
          <a:xfrm rot="14597961">
            <a:off x="4837664" y="1124423"/>
            <a:ext cx="3015123" cy="453482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14ADD-F3DA-9842-88D6-6DEC7B3A881A}"/>
              </a:ext>
            </a:extLst>
          </p:cNvPr>
          <p:cNvSpPr txBox="1"/>
          <p:nvPr/>
        </p:nvSpPr>
        <p:spPr>
          <a:xfrm>
            <a:off x="2137051" y="6320297"/>
            <a:ext cx="863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9 : </a:t>
            </a:r>
            <a:r>
              <a:rPr lang="fr-FR" sz="1400" dirty="0"/>
              <a:t>Changement d’identité fonctionnelle des écorégions dans l’espace fonctionnel entre le présent et 2100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DB93AB-F7CA-1148-9EE6-2FA181F5C031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013C9BC-A5B9-0A4C-A912-84755EC0ADB2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D404B16-D8CB-704A-9B25-B25383F70EE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927782C-DF4D-2A41-9219-55789867CC41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BF9A5419-E8B8-D443-9BDB-4CE507C85E34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F496A3F4-E0E1-4E4B-B6CB-C22C3E0E73C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E28B5EB-D39B-CD46-9618-67C0582D13B4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5C107-7DB0-574D-9DD5-BE7F175E41D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3DB6436-CDAB-DE40-B4D5-B733E52C6814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30E4FF3-82C6-7B49-8CDC-B667CD133D5C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B9683E7-E03C-7D49-BC93-F762B530894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A7BAB3B-DB6C-2741-B4F8-818C6CBCEBFD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26797AC-85FA-7647-8355-1146F97E88E7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29EA3A6-FDF9-714E-B5BE-D69514DE096B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523444A-75E5-E840-8FFD-E08CCACCF69A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7DB8AF3-A8D7-084A-95BA-D5A3ACA877D6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39902E2-2DF5-214A-86F9-9A504481B40E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E37AE627-D8AE-D74E-A48E-4038007D1268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91CB940-CD5E-0343-BE1C-FBA832EEADE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BB466CD-FB53-0E43-908B-1F2483EBA01B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221C275F-2C6F-A744-AA89-95B66D943B6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D8635B4-7C08-6C44-835A-CDD33122507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FF058DA-F513-6D4E-8381-2610DC98FFE3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6D02924-360C-F54D-8C65-91D433D7FF34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0B30C933-3A48-3E4D-9D00-44D79679F31E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4D8BDD8-DFD0-EA40-8FAD-399E1BF7B0E8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6526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227766" y="783963"/>
            <a:ext cx="356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</a:p>
          <a:p>
            <a:endParaRPr lang="fr-FR" sz="2200" b="1" i="1" dirty="0">
              <a:solidFill>
                <a:srgbClr val="0066B7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DAD19-37A1-804D-A0F6-8D8AADE7AB2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31779-CD09-D748-B2F8-3E66334F2696}"/>
              </a:ext>
            </a:extLst>
          </p:cNvPr>
          <p:cNvGrpSpPr/>
          <p:nvPr/>
        </p:nvGrpSpPr>
        <p:grpSpPr>
          <a:xfrm>
            <a:off x="227766" y="1324693"/>
            <a:ext cx="5523883" cy="950996"/>
            <a:chOff x="128018" y="1861027"/>
            <a:chExt cx="5523883" cy="95099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30CC0C3-0D7A-6545-92A8-70A1C8CC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397804" y="1861027"/>
              <a:ext cx="950996" cy="95099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83775C7-9500-F146-9F74-C875A48E8B67}"/>
                </a:ext>
              </a:extLst>
            </p:cNvPr>
            <p:cNvSpPr txBox="1"/>
            <p:nvPr/>
          </p:nvSpPr>
          <p:spPr>
            <a:xfrm>
              <a:off x="128018" y="215185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taxonomique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3C0BEC9-E3A7-EB45-98A5-F4EEE6AC520C}"/>
                </a:ext>
              </a:extLst>
            </p:cNvPr>
            <p:cNvSpPr txBox="1"/>
            <p:nvPr/>
          </p:nvSpPr>
          <p:spPr>
            <a:xfrm>
              <a:off x="3352874" y="215913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fonctionnelle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B1479D8-C2BF-2B4F-8898-017490D79409}"/>
              </a:ext>
            </a:extLst>
          </p:cNvPr>
          <p:cNvSpPr txBox="1"/>
          <p:nvPr/>
        </p:nvSpPr>
        <p:spPr>
          <a:xfrm>
            <a:off x="1351735" y="2309770"/>
            <a:ext cx="194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Trait fonctionnel ?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6D2CA8C-3692-2449-A3C0-C509D650A3F5}"/>
              </a:ext>
            </a:extLst>
          </p:cNvPr>
          <p:cNvGrpSpPr/>
          <p:nvPr/>
        </p:nvGrpSpPr>
        <p:grpSpPr>
          <a:xfrm>
            <a:off x="11218761" y="1623438"/>
            <a:ext cx="649537" cy="287830"/>
            <a:chOff x="11097737" y="2005081"/>
            <a:chExt cx="649537" cy="2878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875CB3-67EA-1B48-9568-8143EC9AA59B}"/>
                </a:ext>
              </a:extLst>
            </p:cNvPr>
            <p:cNvSpPr/>
            <p:nvPr/>
          </p:nvSpPr>
          <p:spPr>
            <a:xfrm>
              <a:off x="11178718" y="2247192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555CE7-8D48-B643-B612-D6BFFC4AAF9D}"/>
                </a:ext>
              </a:extLst>
            </p:cNvPr>
            <p:cNvSpPr txBox="1"/>
            <p:nvPr/>
          </p:nvSpPr>
          <p:spPr>
            <a:xfrm>
              <a:off x="11097737" y="200508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 km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1263637-74D0-4949-A514-B228D74FEE2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F2E066E-9449-E04E-BF7A-00DBBDBA773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B7F98B8-59F7-4041-AF47-6A5A2452ABE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Introduction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7A47334-5856-9341-9555-D736E114671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AF958C18-0296-6943-9970-194C58CDE26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29471852-411C-4D43-9A8F-B55583DDCAE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98469613-35B2-B74E-95FD-9749C497F02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57AA8A0-10DB-6644-BF00-E3D30A150C3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F7CE5F4-7AFF-7744-A2F0-30804D3FAD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45411B5-23F1-0F4D-A1FE-3D2B626FBF10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DD21FC-7644-8245-A73C-30222B63BBC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C801BB9-2979-6340-B952-D22168079E00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01F9B47-D1AB-D84C-BF0C-51AEA8EE0382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752DF82-58F7-0149-B8DC-FB44C8FD1551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EEE2B314-8618-7642-BFDD-6EB4F571ADE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3C24E8E-5DFA-5344-9EE8-C2E0B7189DD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1230626-5291-364C-BDB3-434EF3660A2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B181D48-30B5-964F-AC6D-7CFA89B57FD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7DEFDCDD-0E57-6E4D-9926-BF20E679918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AE18D5E5-1D58-A14C-8AB3-B7A56182ECF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A49D610-B510-214F-AF26-DE4855661FF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0F8BF4E-3EA9-5C4A-8B4B-6DB349DA63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1769E99-B0A2-A44F-8852-A1C144DC31E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5596FE4-7219-FD4C-8935-887E76593F4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9C4AE28-B7FA-6D48-93C2-7DE3D38ED220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85428A3-5575-6D40-949A-BD6A1DC6509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697D430-6C1E-C146-9DC2-52D298AB833C}"/>
              </a:ext>
            </a:extLst>
          </p:cNvPr>
          <p:cNvGraphicFramePr/>
          <p:nvPr>
            <p:extLst/>
          </p:nvPr>
        </p:nvGraphicFramePr>
        <p:xfrm>
          <a:off x="-264628" y="2816420"/>
          <a:ext cx="5084417" cy="354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3F269971-3049-164E-A572-A01E3413370C}"/>
              </a:ext>
            </a:extLst>
          </p:cNvPr>
          <p:cNvSpPr txBox="1"/>
          <p:nvPr/>
        </p:nvSpPr>
        <p:spPr>
          <a:xfrm>
            <a:off x="5846113" y="2294381"/>
            <a:ext cx="5289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Comprendre les réponses fonctionnelles futures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E378754-1E96-E343-A43C-50B9D4907119}"/>
              </a:ext>
            </a:extLst>
          </p:cNvPr>
          <p:cNvGrpSpPr/>
          <p:nvPr/>
        </p:nvGrpSpPr>
        <p:grpSpPr>
          <a:xfrm>
            <a:off x="4719317" y="3486459"/>
            <a:ext cx="7402470" cy="374330"/>
            <a:chOff x="4757389" y="4691012"/>
            <a:chExt cx="7402470" cy="37433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CE585E1-DAE7-B748-894A-598C47B15F20}"/>
                </a:ext>
              </a:extLst>
            </p:cNvPr>
            <p:cNvSpPr txBox="1"/>
            <p:nvPr/>
          </p:nvSpPr>
          <p:spPr>
            <a:xfrm>
              <a:off x="4757389" y="4696010"/>
              <a:ext cx="3729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Préserver les services écosystémiques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9C9361-49E8-F84A-B96B-5CE2DB396730}"/>
                </a:ext>
              </a:extLst>
            </p:cNvPr>
            <p:cNvSpPr/>
            <p:nvPr/>
          </p:nvSpPr>
          <p:spPr>
            <a:xfrm>
              <a:off x="8528609" y="4691012"/>
              <a:ext cx="3631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Rôles écologiques des communautés</a:t>
              </a:r>
            </a:p>
          </p:txBody>
        </p:sp>
      </p:grp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5B66BB4-4623-934F-808C-6AD5191DF59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583834" y="2694491"/>
            <a:ext cx="1906882" cy="7969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107DD88-9CB8-9945-86CE-01337324132B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8490716" y="2694491"/>
            <a:ext cx="1815446" cy="7919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601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659E1B-4B59-A446-BE70-31D1E6FA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117852" y="3012004"/>
            <a:ext cx="6049617" cy="32997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84A90E-F113-F248-882F-291EAD04C1CC}"/>
              </a:ext>
            </a:extLst>
          </p:cNvPr>
          <p:cNvSpPr/>
          <p:nvPr/>
        </p:nvSpPr>
        <p:spPr>
          <a:xfrm>
            <a:off x="2194898" y="4811648"/>
            <a:ext cx="345645" cy="321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68DC47B-CBB6-014E-8D61-5BD6E22A3103}"/>
              </a:ext>
            </a:extLst>
          </p:cNvPr>
          <p:cNvCxnSpPr>
            <a:cxnSpLocks/>
          </p:cNvCxnSpPr>
          <p:nvPr/>
        </p:nvCxnSpPr>
        <p:spPr>
          <a:xfrm flipV="1">
            <a:off x="2194898" y="1529033"/>
            <a:ext cx="1153572" cy="3282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A8B6C70-FD56-E343-B1BD-6CD1F63352A3}"/>
              </a:ext>
            </a:extLst>
          </p:cNvPr>
          <p:cNvCxnSpPr>
            <a:cxnSpLocks/>
          </p:cNvCxnSpPr>
          <p:nvPr/>
        </p:nvCxnSpPr>
        <p:spPr>
          <a:xfrm>
            <a:off x="2194898" y="5133086"/>
            <a:ext cx="1153572" cy="11210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51291AB-4F46-0E4D-8FCF-EE0AE1DC47A5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Diversité des communautés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Dynamiques temporelles fonctionnelles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D919FD-1055-A149-9E45-DB6AC0032701}"/>
              </a:ext>
            </a:extLst>
          </p:cNvPr>
          <p:cNvSpPr/>
          <p:nvPr/>
        </p:nvSpPr>
        <p:spPr>
          <a:xfrm>
            <a:off x="3348470" y="1513904"/>
            <a:ext cx="8598365" cy="4740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25A6252-68FF-B849-B3BF-96AE8AF31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18" y="1556434"/>
            <a:ext cx="8479817" cy="4625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7C917DD7-E1D2-5541-A95A-0966BFC851DA}"/>
              </a:ext>
            </a:extLst>
          </p:cNvPr>
          <p:cNvSpPr/>
          <p:nvPr/>
        </p:nvSpPr>
        <p:spPr>
          <a:xfrm>
            <a:off x="6362699" y="4371279"/>
            <a:ext cx="3874121" cy="1304140"/>
          </a:xfrm>
          <a:prstGeom prst="ellipse">
            <a:avLst/>
          </a:prstGeom>
          <a:solidFill>
            <a:srgbClr val="0265B8">
              <a:alpha val="32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265B8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C35C729-B611-434A-B657-35FD93D283FE}"/>
              </a:ext>
            </a:extLst>
          </p:cNvPr>
          <p:cNvSpPr/>
          <p:nvPr/>
        </p:nvSpPr>
        <p:spPr>
          <a:xfrm rot="16200000">
            <a:off x="9882798" y="4204566"/>
            <a:ext cx="844120" cy="20298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D251A2A-9EA9-4E45-8F5A-32ABC3459B11}"/>
              </a:ext>
            </a:extLst>
          </p:cNvPr>
          <p:cNvSpPr/>
          <p:nvPr/>
        </p:nvSpPr>
        <p:spPr>
          <a:xfrm rot="16200000">
            <a:off x="9832431" y="3310079"/>
            <a:ext cx="944854" cy="20298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673CDCE-AC59-744F-86D3-D2CBBB2289E0}"/>
              </a:ext>
            </a:extLst>
          </p:cNvPr>
          <p:cNvSpPr/>
          <p:nvPr/>
        </p:nvSpPr>
        <p:spPr>
          <a:xfrm rot="14597961">
            <a:off x="4837664" y="1124423"/>
            <a:ext cx="3015123" cy="4534829"/>
          </a:xfrm>
          <a:prstGeom prst="ellipse">
            <a:avLst/>
          </a:prstGeom>
          <a:solidFill>
            <a:srgbClr val="00B050">
              <a:alpha val="27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779445-37FB-7146-993D-552F8B059A85}"/>
              </a:ext>
            </a:extLst>
          </p:cNvPr>
          <p:cNvSpPr txBox="1"/>
          <p:nvPr/>
        </p:nvSpPr>
        <p:spPr>
          <a:xfrm>
            <a:off x="7387494" y="4449147"/>
            <a:ext cx="187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265B8"/>
                </a:solidFill>
              </a:rPr>
              <a:t>Stratèges-K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8326FD-DFF1-7F4F-9D44-CA1E348F8374}"/>
              </a:ext>
            </a:extLst>
          </p:cNvPr>
          <p:cNvSpPr txBox="1"/>
          <p:nvPr/>
        </p:nvSpPr>
        <p:spPr>
          <a:xfrm>
            <a:off x="5345362" y="3282494"/>
            <a:ext cx="180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</a:rPr>
              <a:t>Stratèges-r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B21A83C-C683-CE4E-9C37-E1844E33465D}"/>
              </a:ext>
            </a:extLst>
          </p:cNvPr>
          <p:cNvSpPr txBox="1"/>
          <p:nvPr/>
        </p:nvSpPr>
        <p:spPr>
          <a:xfrm>
            <a:off x="2137051" y="6320297"/>
            <a:ext cx="863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9 : </a:t>
            </a:r>
            <a:r>
              <a:rPr lang="fr-FR" sz="1400" dirty="0"/>
              <a:t>Changement d’identité fonctionnelle des écorégions dans l’espace fonctionnel entre le présent et 2100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9075FE-EE9C-FE45-A396-1C53066A261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86246AA-C936-CC45-886A-9E9E59621985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0681F434-61EC-164C-8DB2-B4A296AA7F8D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BA6515AB-C1BA-E34C-B3C1-CCE03D52F978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048406EF-67CB-6346-BB14-C1210422276D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F9F2C58D-6E76-2542-BA0C-B86A3B29C31F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1346A111-2811-A84E-B7C3-A0CF81245E99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3DA7ACC-1DFF-E04D-B26A-6D9363BE853D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8F8A118-5931-E142-853A-D7F69CB05544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92A086-925D-B943-A0F5-0F06756879D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722388D-2318-BD42-8312-FA84C6D598D9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B47BA0C-4DFD-F240-A35A-37AE4C4662D3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2214B01-9C0C-CB4C-BB99-73A9BA50FB5B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E0D2BE88-DE92-D94C-8115-E46F52D7CABB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E2E6073-64F1-7946-9EFF-68E98FF562F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41E9738-47E5-B64F-B01D-E05EFC086391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1AC325BD-A407-684E-9980-46E50D538754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15C8463-8377-E944-A2E0-22C692BEC654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28044B5-EB68-A848-B058-110773B5FECB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AB671F-2B32-D440-B060-53DCBCB42965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340D814-14FD-1541-ACC6-7D210D7A93F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4D42D228-E383-0D4D-B5D8-4F0AA604335D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446A062-3005-DD4D-A2B5-F2630613F4B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3406CDEB-A8F1-1F4B-A33E-2AFBF9B09132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1831564-48AC-B148-AC9B-C8E038FB1458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vers la gauche 3">
            <a:extLst>
              <a:ext uri="{FF2B5EF4-FFF2-40B4-BE49-F238E27FC236}">
                <a16:creationId xmlns:a16="http://schemas.microsoft.com/office/drawing/2014/main" id="{6F7D86F4-2175-694E-81B8-A7E99CAE3D50}"/>
              </a:ext>
            </a:extLst>
          </p:cNvPr>
          <p:cNvSpPr/>
          <p:nvPr/>
        </p:nvSpPr>
        <p:spPr>
          <a:xfrm rot="19171668">
            <a:off x="4135014" y="2294328"/>
            <a:ext cx="1674421" cy="108312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vers la gauche 44">
            <a:extLst>
              <a:ext uri="{FF2B5EF4-FFF2-40B4-BE49-F238E27FC236}">
                <a16:creationId xmlns:a16="http://schemas.microsoft.com/office/drawing/2014/main" id="{0470EB8E-0CAC-F441-A626-EFDFA2FBC2B1}"/>
              </a:ext>
            </a:extLst>
          </p:cNvPr>
          <p:cNvSpPr/>
          <p:nvPr/>
        </p:nvSpPr>
        <p:spPr>
          <a:xfrm flipH="1">
            <a:off x="7431598" y="5683921"/>
            <a:ext cx="1674421" cy="108312"/>
          </a:xfrm>
          <a:prstGeom prst="leftArrow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49A4838-C18E-444F-96BB-E716A6923FE4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24417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FFAEDD-719F-7444-A9B1-1EC8F2F7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5" b="64885"/>
          <a:stretch/>
        </p:blipFill>
        <p:spPr>
          <a:xfrm>
            <a:off x="194389" y="1960710"/>
            <a:ext cx="11803219" cy="35678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0EB9E01-3A94-7448-8FBB-DDF3E6E2AB2E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Diversité des communautés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Dynamiques temporelles de richesse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968733-6636-D845-AE96-30ADC966A529}"/>
              </a:ext>
            </a:extLst>
          </p:cNvPr>
          <p:cNvSpPr txBox="1"/>
          <p:nvPr/>
        </p:nvSpPr>
        <p:spPr>
          <a:xfrm>
            <a:off x="1001040" y="5521530"/>
            <a:ext cx="1018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Figure 10 : </a:t>
            </a:r>
            <a:r>
              <a:rPr lang="fr-FR" sz="1400" dirty="0"/>
              <a:t>Cartes du changement d’indices de diversité entre le présent et 2100 avec SR : richesse spécifique; </a:t>
            </a:r>
            <a:r>
              <a:rPr lang="fr-FR" sz="1400" dirty="0" err="1"/>
              <a:t>FRic</a:t>
            </a:r>
            <a:r>
              <a:rPr lang="fr-FR" sz="1400" dirty="0"/>
              <a:t> : richesse fonctionnelle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CAEB11C-39BA-1F4A-A15D-CB44A02B4299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A62E4D-8BAA-254C-9D53-81762D77E149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958F264-8FBE-8F4A-9D47-6B24C3C89CFB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3E9E511B-25A5-D744-BEEA-B08B867E0C7C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7F7DD05-8314-CE41-B95B-DE39E20C8B63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bg1"/>
                  </a:solidFill>
                </a:rPr>
                <a:t>Discussion</a:t>
              </a:r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0F74F3B1-DA04-E946-AD85-0073D0148F4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6D5CF1D7-D784-124E-A92F-1A027001D999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C3ED65D3-C200-2442-A306-76256F1EDF9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809CE4E-7C45-CD4C-A2D5-0E74B51DE2F1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D7966BD-29C9-5D4F-99CF-63DB8998B8D2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8744100-103E-2A46-B5E1-5F470EAF099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1B9AF3D6-4936-594C-96F3-E84FA36FB23F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2C1E2AB-F24D-C34D-92E5-FE6E8244F172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76CFCE3-908F-2C42-A0A3-B3F538F6A91A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FF1990C6-6C3B-F644-A546-489B0ED05C06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114A393-18EB-8B41-B23A-1BC1A6EEE5A5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0DFE46F-864A-C44F-B4AE-A54264124BB8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9DCBABB-B2F0-3843-B441-6066F01565E1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7546A52D-01CE-1B42-BFDD-A401C9403325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929927C-BC83-2C44-B86E-41117F5340C5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9FF3DD2C-3663-AD46-85F8-009E23A0E744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092B1DE-90D5-DF4B-91C5-A9B563C2D97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416E17FD-EA99-4D4E-B7E2-9C0DD7B74723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DA77E0F-44BF-D240-BB38-CDEFBF1E049A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896544AA-C449-884F-ACBE-B92A9144553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687E914-3307-C04C-B73E-91596FCDBABD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30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044259A-53E5-A54D-ABA7-AB2AA8734577}"/>
              </a:ext>
            </a:extLst>
          </p:cNvPr>
          <p:cNvGrpSpPr/>
          <p:nvPr/>
        </p:nvGrpSpPr>
        <p:grpSpPr>
          <a:xfrm>
            <a:off x="200024" y="1337785"/>
            <a:ext cx="6771511" cy="2479533"/>
            <a:chOff x="227766" y="1722143"/>
            <a:chExt cx="6771511" cy="247953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057A32E-FB75-D746-9F52-481C8CB83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437" r="38659"/>
            <a:stretch/>
          </p:blipFill>
          <p:spPr>
            <a:xfrm>
              <a:off x="227766" y="1756914"/>
              <a:ext cx="2799759" cy="244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/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stratèges-r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  <a:blipFill>
                  <a:blip r:embed="rId4"/>
                  <a:stretch>
                    <a:fillRect l="-97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/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stratèges-K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  <a:blipFill>
                  <a:blip r:embed="rId5"/>
                  <a:stretch>
                    <a:fillRect l="-1618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2952044-F504-8B48-8F01-A3A869193147}"/>
                </a:ext>
              </a:extLst>
            </p:cNvPr>
            <p:cNvSpPr txBox="1"/>
            <p:nvPr/>
          </p:nvSpPr>
          <p:spPr>
            <a:xfrm>
              <a:off x="886897" y="1983905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Méditerranée</a:t>
              </a: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5A7C7B4-64A7-434B-B490-282684BBC4C3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-home message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EA3F554-D73F-534B-B06E-B8D9DE90925D}"/>
              </a:ext>
            </a:extLst>
          </p:cNvPr>
          <p:cNvSpPr txBox="1"/>
          <p:nvPr/>
        </p:nvSpPr>
        <p:spPr>
          <a:xfrm>
            <a:off x="5376860" y="1004634"/>
            <a:ext cx="143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Fonctionnel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D55E5A-7D3A-6C40-8A05-9E938157557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E9206AF7-F406-A040-BD73-66F185E5A2F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B9194D-8E86-4F4C-B959-B3CCFF7C938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E4B7FDC-3E87-C24A-8D6B-D5F8DAC75463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C8FBB787-36E1-184B-AF57-0F143F8E2D1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A9A4FAE3-0705-EA4A-8451-8D9E6952A5C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05BAF4F0-35B8-CC48-891C-B26061AF06BC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D1A6ABE-2352-B74A-9461-F0BEC08A8C6F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48E0EB-7F66-834C-9818-4232C47379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94EEDB-5226-BE4D-AD2F-3FE9F814D0B5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5DB3647-C92A-A641-810F-E4EA8A8718A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D2DCB6E-6D99-8846-AD6A-2F836BAC9268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BBE0520-97F3-5B4B-90BE-8F1217879C0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D0C983C-88AF-F14C-865E-FF8776BC469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4E5B034-62D0-0642-B16B-1C8ED9D82EEC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29934-956F-FD47-8778-700C0ADFE37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BD8964C-3B0B-8C45-8F94-973AABB24617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0F5FCEB-B5FB-064A-8E2F-9F2733BDD5E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31D10C5-9A3C-0148-9729-D2E2774314F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352A38E-D1B7-034F-AE50-A75A4DE2B5B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D562C6E-9C2C-5B44-950F-2AB6152944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0A84AEE-E2F0-7D46-B16D-B393DC0F8E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B2BCC97-B37D-CE40-88A6-801A9FB50C3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5543BBB-6F86-1847-94A8-44149773D40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06246D8-18D0-354F-8404-E32F68F38B3E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8F4B0DB-7B18-C440-AF06-B9FEC1352758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F72668-2797-E34B-906B-06C8F7360192}"/>
              </a:ext>
            </a:extLst>
          </p:cNvPr>
          <p:cNvSpPr/>
          <p:nvPr/>
        </p:nvSpPr>
        <p:spPr>
          <a:xfrm>
            <a:off x="611571" y="3088008"/>
            <a:ext cx="203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Nord-est Atlantique</a:t>
            </a:r>
          </a:p>
        </p:txBody>
      </p:sp>
    </p:spTree>
    <p:extLst>
      <p:ext uri="{BB962C8B-B14F-4D97-AF65-F5344CB8AC3E}">
        <p14:creationId xmlns:p14="http://schemas.microsoft.com/office/powerpoint/2010/main" val="1063490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044259A-53E5-A54D-ABA7-AB2AA8734577}"/>
              </a:ext>
            </a:extLst>
          </p:cNvPr>
          <p:cNvGrpSpPr/>
          <p:nvPr/>
        </p:nvGrpSpPr>
        <p:grpSpPr>
          <a:xfrm>
            <a:off x="200024" y="1337785"/>
            <a:ext cx="6771511" cy="2479533"/>
            <a:chOff x="227766" y="1722143"/>
            <a:chExt cx="6771511" cy="247953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057A32E-FB75-D746-9F52-481C8CB83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437" r="38659"/>
            <a:stretch/>
          </p:blipFill>
          <p:spPr>
            <a:xfrm>
              <a:off x="227766" y="1756914"/>
              <a:ext cx="2799759" cy="244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/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stratèges-r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  <a:blipFill>
                  <a:blip r:embed="rId4"/>
                  <a:stretch>
                    <a:fillRect l="-97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/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stratèges-K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  <a:blipFill>
                  <a:blip r:embed="rId5"/>
                  <a:stretch>
                    <a:fillRect l="-1618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2952044-F504-8B48-8F01-A3A869193147}"/>
                </a:ext>
              </a:extLst>
            </p:cNvPr>
            <p:cNvSpPr txBox="1"/>
            <p:nvPr/>
          </p:nvSpPr>
          <p:spPr>
            <a:xfrm>
              <a:off x="886897" y="1983905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Méditerranée</a:t>
              </a: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5A7C7B4-64A7-434B-B490-282684BBC4C3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-home message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9E41AA-93A7-F640-87A7-3C33417DB248}"/>
              </a:ext>
            </a:extLst>
          </p:cNvPr>
          <p:cNvGrpSpPr/>
          <p:nvPr/>
        </p:nvGrpSpPr>
        <p:grpSpPr>
          <a:xfrm>
            <a:off x="7651585" y="1391746"/>
            <a:ext cx="4391731" cy="2332196"/>
            <a:chOff x="401115" y="4105946"/>
            <a:chExt cx="4391731" cy="233219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11C4F1F-13E2-494F-9377-A461787536CB}"/>
                </a:ext>
              </a:extLst>
            </p:cNvPr>
            <p:cNvGrpSpPr/>
            <p:nvPr/>
          </p:nvGrpSpPr>
          <p:grpSpPr>
            <a:xfrm>
              <a:off x="401115" y="4105946"/>
              <a:ext cx="4391731" cy="2332196"/>
              <a:chOff x="376567" y="4245678"/>
              <a:chExt cx="4391731" cy="2332196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2D668066-57F3-9D41-BDAA-B98D71E875C6}"/>
                  </a:ext>
                </a:extLst>
              </p:cNvPr>
              <p:cNvGrpSpPr/>
              <p:nvPr/>
            </p:nvGrpSpPr>
            <p:grpSpPr>
              <a:xfrm>
                <a:off x="887842" y="4873085"/>
                <a:ext cx="1425175" cy="1381624"/>
                <a:chOff x="893670" y="4891854"/>
                <a:chExt cx="1425175" cy="1381624"/>
              </a:xfrm>
            </p:grpSpPr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C0E2C018-822C-9C45-9DAD-B4BE612EB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228" y="4891854"/>
                  <a:ext cx="0" cy="138162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C26EB98E-F0F3-D545-B999-4C09B0608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84870" y="5582278"/>
                  <a:ext cx="0" cy="138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BEC8862-4924-D74D-9975-FA54FDD61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1627645" y="5230293"/>
                  <a:ext cx="0" cy="1382400"/>
                </a:xfrm>
                <a:prstGeom prst="line">
                  <a:avLst/>
                </a:prstGeom>
                <a:ln w="28575">
                  <a:solidFill>
                    <a:srgbClr val="0265B8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5834D73-468F-7D4A-9A8E-2E417029B5B5}"/>
                  </a:ext>
                </a:extLst>
              </p:cNvPr>
              <p:cNvSpPr txBox="1"/>
              <p:nvPr/>
            </p:nvSpPr>
            <p:spPr>
              <a:xfrm>
                <a:off x="2253379" y="5931543"/>
                <a:ext cx="2514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Coefficient de croissance</a:t>
                </a:r>
              </a:p>
              <a:p>
                <a:r>
                  <a:rPr lang="fr-FR" dirty="0"/>
                  <a:t>Niveau trophique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2DFB404-E947-6F42-86C8-DF0358A7257E}"/>
                  </a:ext>
                </a:extLst>
              </p:cNvPr>
              <p:cNvSpPr txBox="1"/>
              <p:nvPr/>
            </p:nvSpPr>
            <p:spPr>
              <a:xfrm>
                <a:off x="376567" y="4245678"/>
                <a:ext cx="2220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Changement aire répartition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D6396DF-C0CB-AD40-A832-4D9825DA6926}"/>
                </a:ext>
              </a:extLst>
            </p:cNvPr>
            <p:cNvSpPr txBox="1"/>
            <p:nvPr/>
          </p:nvSpPr>
          <p:spPr>
            <a:xfrm>
              <a:off x="1370193" y="4779244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b="1" dirty="0"/>
                <a:t>**</a:t>
              </a:r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2EA3F554-D73F-534B-B06E-B8D9DE90925D}"/>
              </a:ext>
            </a:extLst>
          </p:cNvPr>
          <p:cNvSpPr txBox="1"/>
          <p:nvPr/>
        </p:nvSpPr>
        <p:spPr>
          <a:xfrm>
            <a:off x="5376860" y="1004634"/>
            <a:ext cx="143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Fonctionnel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D55E5A-7D3A-6C40-8A05-9E938157557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E9206AF7-F406-A040-BD73-66F185E5A2F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B9194D-8E86-4F4C-B959-B3CCFF7C938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E4B7FDC-3E87-C24A-8D6B-D5F8DAC75463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C8FBB787-36E1-184B-AF57-0F143F8E2D1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A9A4FAE3-0705-EA4A-8451-8D9E6952A5C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05BAF4F0-35B8-CC48-891C-B26061AF06BC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D1A6ABE-2352-B74A-9461-F0BEC08A8C6F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48E0EB-7F66-834C-9818-4232C47379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94EEDB-5226-BE4D-AD2F-3FE9F814D0B5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5DB3647-C92A-A641-810F-E4EA8A8718A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D2DCB6E-6D99-8846-AD6A-2F836BAC9268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BBE0520-97F3-5B4B-90BE-8F1217879C0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D0C983C-88AF-F14C-865E-FF8776BC469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4E5B034-62D0-0642-B16B-1C8ED9D82EEC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29934-956F-FD47-8778-700C0ADFE37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BD8964C-3B0B-8C45-8F94-973AABB24617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0F5FCEB-B5FB-064A-8E2F-9F2733BDD5E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31D10C5-9A3C-0148-9729-D2E2774314F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352A38E-D1B7-034F-AE50-A75A4DE2B5B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D562C6E-9C2C-5B44-950F-2AB6152944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0A84AEE-E2F0-7D46-B16D-B393DC0F8E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B2BCC97-B37D-CE40-88A6-801A9FB50C3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5543BBB-6F86-1847-94A8-44149773D40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06246D8-18D0-354F-8404-E32F68F38B3E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D68D14-EE43-1342-9F99-BCAD4D64F029}"/>
              </a:ext>
            </a:extLst>
          </p:cNvPr>
          <p:cNvSpPr/>
          <p:nvPr/>
        </p:nvSpPr>
        <p:spPr>
          <a:xfrm>
            <a:off x="611571" y="3088008"/>
            <a:ext cx="203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Nord-est Atlantique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1E3DAF1-66F1-5D40-A943-FAC1ED6D8850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70953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044259A-53E5-A54D-ABA7-AB2AA8734577}"/>
              </a:ext>
            </a:extLst>
          </p:cNvPr>
          <p:cNvGrpSpPr/>
          <p:nvPr/>
        </p:nvGrpSpPr>
        <p:grpSpPr>
          <a:xfrm>
            <a:off x="200024" y="1337785"/>
            <a:ext cx="6771511" cy="2479533"/>
            <a:chOff x="227766" y="1722143"/>
            <a:chExt cx="6771511" cy="247953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057A32E-FB75-D746-9F52-481C8CB83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437" r="38659"/>
            <a:stretch/>
          </p:blipFill>
          <p:spPr>
            <a:xfrm>
              <a:off x="227766" y="1756914"/>
              <a:ext cx="2799759" cy="244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/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stratèges-r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  <a:blipFill>
                  <a:blip r:embed="rId4"/>
                  <a:stretch>
                    <a:fillRect l="-97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/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stratèges-K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  <a:blipFill>
                  <a:blip r:embed="rId5"/>
                  <a:stretch>
                    <a:fillRect l="-1618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2952044-F504-8B48-8F01-A3A869193147}"/>
                </a:ext>
              </a:extLst>
            </p:cNvPr>
            <p:cNvSpPr txBox="1"/>
            <p:nvPr/>
          </p:nvSpPr>
          <p:spPr>
            <a:xfrm>
              <a:off x="886897" y="1983905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Méditerranée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84A043-00E4-A242-B75B-673068050B6D}"/>
              </a:ext>
            </a:extLst>
          </p:cNvPr>
          <p:cNvGrpSpPr/>
          <p:nvPr/>
        </p:nvGrpSpPr>
        <p:grpSpPr>
          <a:xfrm>
            <a:off x="277888" y="4521707"/>
            <a:ext cx="3643828" cy="1960167"/>
            <a:chOff x="8090996" y="2112494"/>
            <a:chExt cx="3643828" cy="19601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6CE45A1-37A2-C248-A3D2-1CDDC9F75970}"/>
                </a:ext>
              </a:extLst>
            </p:cNvPr>
            <p:cNvGrpSpPr/>
            <p:nvPr/>
          </p:nvGrpSpPr>
          <p:grpSpPr>
            <a:xfrm>
              <a:off x="8090996" y="2768948"/>
              <a:ext cx="3643652" cy="1303713"/>
              <a:chOff x="7643190" y="5499195"/>
              <a:chExt cx="3643652" cy="1303713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EB70FA28-0334-5943-B564-F7C21CE1A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3190" y="5499195"/>
                <a:ext cx="1303713" cy="130371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A9FC66-ED51-3C4D-AF8E-2CE3A3623103}"/>
                  </a:ext>
                </a:extLst>
              </p:cNvPr>
              <p:cNvSpPr/>
              <p:nvPr/>
            </p:nvSpPr>
            <p:spPr>
              <a:xfrm>
                <a:off x="8654390" y="6003400"/>
                <a:ext cx="26324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Déplacement vers le fond 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B78923A-5E77-CD4B-B9AA-42269BB131CB}"/>
                </a:ext>
              </a:extLst>
            </p:cNvPr>
            <p:cNvGrpSpPr/>
            <p:nvPr/>
          </p:nvGrpSpPr>
          <p:grpSpPr>
            <a:xfrm>
              <a:off x="8368320" y="2112494"/>
              <a:ext cx="3366504" cy="748736"/>
              <a:chOff x="8280022" y="1731444"/>
              <a:chExt cx="3366504" cy="748736"/>
            </a:xfrm>
          </p:grpSpPr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96AAF958-28B0-5949-986D-858DB08E2B62}"/>
                  </a:ext>
                </a:extLst>
              </p:cNvPr>
              <p:cNvSpPr txBox="1"/>
              <p:nvPr/>
            </p:nvSpPr>
            <p:spPr>
              <a:xfrm>
                <a:off x="9028758" y="1952109"/>
                <a:ext cx="2617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vers le Nord</a:t>
                </a:r>
              </a:p>
            </p:txBody>
          </p:sp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F726B24A-E648-D941-BA63-778C3248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0022" y="1731444"/>
                <a:ext cx="748736" cy="748736"/>
              </a:xfrm>
              <a:prstGeom prst="rect">
                <a:avLst/>
              </a:prstGeom>
            </p:spPr>
          </p:pic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5A7C7B4-64A7-434B-B490-282684BBC4C3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-home message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9E41AA-93A7-F640-87A7-3C33417DB248}"/>
              </a:ext>
            </a:extLst>
          </p:cNvPr>
          <p:cNvGrpSpPr/>
          <p:nvPr/>
        </p:nvGrpSpPr>
        <p:grpSpPr>
          <a:xfrm>
            <a:off x="7651585" y="1391746"/>
            <a:ext cx="4391731" cy="2332196"/>
            <a:chOff x="401115" y="4105946"/>
            <a:chExt cx="4391731" cy="233219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11C4F1F-13E2-494F-9377-A461787536CB}"/>
                </a:ext>
              </a:extLst>
            </p:cNvPr>
            <p:cNvGrpSpPr/>
            <p:nvPr/>
          </p:nvGrpSpPr>
          <p:grpSpPr>
            <a:xfrm>
              <a:off x="401115" y="4105946"/>
              <a:ext cx="4391731" cy="2332196"/>
              <a:chOff x="376567" y="4245678"/>
              <a:chExt cx="4391731" cy="2332196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2D668066-57F3-9D41-BDAA-B98D71E875C6}"/>
                  </a:ext>
                </a:extLst>
              </p:cNvPr>
              <p:cNvGrpSpPr/>
              <p:nvPr/>
            </p:nvGrpSpPr>
            <p:grpSpPr>
              <a:xfrm>
                <a:off x="887842" y="4873085"/>
                <a:ext cx="1425175" cy="1381624"/>
                <a:chOff x="893670" y="4891854"/>
                <a:chExt cx="1425175" cy="1381624"/>
              </a:xfrm>
            </p:grpSpPr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C0E2C018-822C-9C45-9DAD-B4BE612EB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228" y="4891854"/>
                  <a:ext cx="0" cy="138162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C26EB98E-F0F3-D545-B999-4C09B0608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84870" y="5582278"/>
                  <a:ext cx="0" cy="138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BEC8862-4924-D74D-9975-FA54FDD61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1627645" y="5230293"/>
                  <a:ext cx="0" cy="1382400"/>
                </a:xfrm>
                <a:prstGeom prst="line">
                  <a:avLst/>
                </a:prstGeom>
                <a:ln w="28575">
                  <a:solidFill>
                    <a:srgbClr val="0265B8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5834D73-468F-7D4A-9A8E-2E417029B5B5}"/>
                  </a:ext>
                </a:extLst>
              </p:cNvPr>
              <p:cNvSpPr txBox="1"/>
              <p:nvPr/>
            </p:nvSpPr>
            <p:spPr>
              <a:xfrm>
                <a:off x="2253379" y="5931543"/>
                <a:ext cx="2514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Coefficient de croissance</a:t>
                </a:r>
              </a:p>
              <a:p>
                <a:r>
                  <a:rPr lang="fr-FR" dirty="0"/>
                  <a:t>Niveau trophique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2DFB404-E947-6F42-86C8-DF0358A7257E}"/>
                  </a:ext>
                </a:extLst>
              </p:cNvPr>
              <p:cNvSpPr txBox="1"/>
              <p:nvPr/>
            </p:nvSpPr>
            <p:spPr>
              <a:xfrm>
                <a:off x="376567" y="4245678"/>
                <a:ext cx="2220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Changement aire répartition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D6396DF-C0CB-AD40-A832-4D9825DA6926}"/>
                </a:ext>
              </a:extLst>
            </p:cNvPr>
            <p:cNvSpPr txBox="1"/>
            <p:nvPr/>
          </p:nvSpPr>
          <p:spPr>
            <a:xfrm>
              <a:off x="1370193" y="4779244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b="1" dirty="0"/>
                <a:t>**</a:t>
              </a:r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2EA3F554-D73F-534B-B06E-B8D9DE90925D}"/>
              </a:ext>
            </a:extLst>
          </p:cNvPr>
          <p:cNvSpPr txBox="1"/>
          <p:nvPr/>
        </p:nvSpPr>
        <p:spPr>
          <a:xfrm>
            <a:off x="5376860" y="1004634"/>
            <a:ext cx="143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Fonctionnel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F4E61F2-BA34-B14F-8050-894CACD67F5A}"/>
              </a:ext>
            </a:extLst>
          </p:cNvPr>
          <p:cNvSpPr txBox="1"/>
          <p:nvPr/>
        </p:nvSpPr>
        <p:spPr>
          <a:xfrm>
            <a:off x="1644139" y="4146308"/>
            <a:ext cx="1618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Taxonomique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D55E5A-7D3A-6C40-8A05-9E938157557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E9206AF7-F406-A040-BD73-66F185E5A2F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B9194D-8E86-4F4C-B959-B3CCFF7C938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E4B7FDC-3E87-C24A-8D6B-D5F8DAC75463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C8FBB787-36E1-184B-AF57-0F143F8E2D1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A9A4FAE3-0705-EA4A-8451-8D9E6952A5C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05BAF4F0-35B8-CC48-891C-B26061AF06BC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D1A6ABE-2352-B74A-9461-F0BEC08A8C6F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48E0EB-7F66-834C-9818-4232C47379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94EEDB-5226-BE4D-AD2F-3FE9F814D0B5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5DB3647-C92A-A641-810F-E4EA8A8718A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D2DCB6E-6D99-8846-AD6A-2F836BAC9268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BBE0520-97F3-5B4B-90BE-8F1217879C0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D0C983C-88AF-F14C-865E-FF8776BC469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4E5B034-62D0-0642-B16B-1C8ED9D82EEC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29934-956F-FD47-8778-700C0ADFE37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BD8964C-3B0B-8C45-8F94-973AABB24617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0F5FCEB-B5FB-064A-8E2F-9F2733BDD5E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31D10C5-9A3C-0148-9729-D2E2774314F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352A38E-D1B7-034F-AE50-A75A4DE2B5B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D562C6E-9C2C-5B44-950F-2AB6152944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0A84AEE-E2F0-7D46-B16D-B393DC0F8E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B2BCC97-B37D-CE40-88A6-801A9FB50C3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5543BBB-6F86-1847-94A8-44149773D40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06246D8-18D0-354F-8404-E32F68F38B3E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4913A3-1116-1447-9425-02A9118C3B3B}"/>
              </a:ext>
            </a:extLst>
          </p:cNvPr>
          <p:cNvSpPr/>
          <p:nvPr/>
        </p:nvSpPr>
        <p:spPr>
          <a:xfrm>
            <a:off x="611571" y="3088008"/>
            <a:ext cx="203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Nord-est Atlantique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8C6C5B6-CE3F-684B-B75D-C84A41A6EA2E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1255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044259A-53E5-A54D-ABA7-AB2AA8734577}"/>
              </a:ext>
            </a:extLst>
          </p:cNvPr>
          <p:cNvGrpSpPr/>
          <p:nvPr/>
        </p:nvGrpSpPr>
        <p:grpSpPr>
          <a:xfrm>
            <a:off x="200024" y="1337785"/>
            <a:ext cx="6771511" cy="2479533"/>
            <a:chOff x="227766" y="1722143"/>
            <a:chExt cx="6771511" cy="247953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057A32E-FB75-D746-9F52-481C8CB83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437" r="38659"/>
            <a:stretch/>
          </p:blipFill>
          <p:spPr>
            <a:xfrm>
              <a:off x="227766" y="1756914"/>
              <a:ext cx="2799759" cy="244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/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stratèges-r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9299201-3443-AD49-B5E6-E440A90C47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524" y="3266920"/>
                  <a:ext cx="3883371" cy="633571"/>
                </a:xfrm>
                <a:prstGeom prst="rect">
                  <a:avLst/>
                </a:prstGeom>
                <a:blipFill>
                  <a:blip r:embed="rId4"/>
                  <a:stretch>
                    <a:fillRect l="-97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/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↗</m:t>
                      </m:r>
                    </m:oMath>
                  </a14:m>
                  <a:r>
                    <a:rPr lang="fr-FR" dirty="0"/>
                    <a:t>dominance des poissons stratèges-K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C9972F-85BD-3F4A-AA02-9CED9164D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202" y="1722143"/>
                  <a:ext cx="3926075" cy="633571"/>
                </a:xfrm>
                <a:prstGeom prst="rect">
                  <a:avLst/>
                </a:prstGeom>
                <a:blipFill>
                  <a:blip r:embed="rId5"/>
                  <a:stretch>
                    <a:fillRect l="-1618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3DCAA1-1180-A845-AE4C-F28DC4BFE50D}"/>
                </a:ext>
              </a:extLst>
            </p:cNvPr>
            <p:cNvSpPr/>
            <p:nvPr/>
          </p:nvSpPr>
          <p:spPr>
            <a:xfrm>
              <a:off x="639313" y="3472366"/>
              <a:ext cx="2033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Nord-est Atlantique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2952044-F504-8B48-8F01-A3A869193147}"/>
                </a:ext>
              </a:extLst>
            </p:cNvPr>
            <p:cNvSpPr txBox="1"/>
            <p:nvPr/>
          </p:nvSpPr>
          <p:spPr>
            <a:xfrm>
              <a:off x="886897" y="1983905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Méditerranée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84A043-00E4-A242-B75B-673068050B6D}"/>
              </a:ext>
            </a:extLst>
          </p:cNvPr>
          <p:cNvGrpSpPr/>
          <p:nvPr/>
        </p:nvGrpSpPr>
        <p:grpSpPr>
          <a:xfrm>
            <a:off x="277888" y="4521707"/>
            <a:ext cx="3643828" cy="1960167"/>
            <a:chOff x="8090996" y="2112494"/>
            <a:chExt cx="3643828" cy="19601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6CE45A1-37A2-C248-A3D2-1CDDC9F75970}"/>
                </a:ext>
              </a:extLst>
            </p:cNvPr>
            <p:cNvGrpSpPr/>
            <p:nvPr/>
          </p:nvGrpSpPr>
          <p:grpSpPr>
            <a:xfrm>
              <a:off x="8090996" y="2768948"/>
              <a:ext cx="3643652" cy="1303713"/>
              <a:chOff x="7643190" y="5499195"/>
              <a:chExt cx="3643652" cy="1303713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EB70FA28-0334-5943-B564-F7C21CE1A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3190" y="5499195"/>
                <a:ext cx="1303713" cy="130371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A9FC66-ED51-3C4D-AF8E-2CE3A3623103}"/>
                  </a:ext>
                </a:extLst>
              </p:cNvPr>
              <p:cNvSpPr/>
              <p:nvPr/>
            </p:nvSpPr>
            <p:spPr>
              <a:xfrm>
                <a:off x="8654390" y="6003400"/>
                <a:ext cx="26324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Déplacement vers le fond 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B78923A-5E77-CD4B-B9AA-42269BB131CB}"/>
                </a:ext>
              </a:extLst>
            </p:cNvPr>
            <p:cNvGrpSpPr/>
            <p:nvPr/>
          </p:nvGrpSpPr>
          <p:grpSpPr>
            <a:xfrm>
              <a:off x="8368320" y="2112494"/>
              <a:ext cx="3366504" cy="748736"/>
              <a:chOff x="8280022" y="1731444"/>
              <a:chExt cx="3366504" cy="748736"/>
            </a:xfrm>
          </p:grpSpPr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96AAF958-28B0-5949-986D-858DB08E2B62}"/>
                  </a:ext>
                </a:extLst>
              </p:cNvPr>
              <p:cNvSpPr txBox="1"/>
              <p:nvPr/>
            </p:nvSpPr>
            <p:spPr>
              <a:xfrm>
                <a:off x="9028758" y="1952109"/>
                <a:ext cx="2617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Déplacement vers le Nord</a:t>
                </a:r>
              </a:p>
            </p:txBody>
          </p:sp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F726B24A-E648-D941-BA63-778C3248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0022" y="1731444"/>
                <a:ext cx="748736" cy="748736"/>
              </a:xfrm>
              <a:prstGeom prst="rect">
                <a:avLst/>
              </a:prstGeom>
            </p:spPr>
          </p:pic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5A7C7B4-64A7-434B-B490-282684BBC4C3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-home message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9E41AA-93A7-F640-87A7-3C33417DB248}"/>
              </a:ext>
            </a:extLst>
          </p:cNvPr>
          <p:cNvGrpSpPr/>
          <p:nvPr/>
        </p:nvGrpSpPr>
        <p:grpSpPr>
          <a:xfrm>
            <a:off x="7651585" y="1391746"/>
            <a:ext cx="4391731" cy="2332196"/>
            <a:chOff x="401115" y="4105946"/>
            <a:chExt cx="4391731" cy="233219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11C4F1F-13E2-494F-9377-A461787536CB}"/>
                </a:ext>
              </a:extLst>
            </p:cNvPr>
            <p:cNvGrpSpPr/>
            <p:nvPr/>
          </p:nvGrpSpPr>
          <p:grpSpPr>
            <a:xfrm>
              <a:off x="401115" y="4105946"/>
              <a:ext cx="4391731" cy="2332196"/>
              <a:chOff x="376567" y="4245678"/>
              <a:chExt cx="4391731" cy="2332196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2D668066-57F3-9D41-BDAA-B98D71E875C6}"/>
                  </a:ext>
                </a:extLst>
              </p:cNvPr>
              <p:cNvGrpSpPr/>
              <p:nvPr/>
            </p:nvGrpSpPr>
            <p:grpSpPr>
              <a:xfrm>
                <a:off x="887842" y="4873085"/>
                <a:ext cx="1425175" cy="1381624"/>
                <a:chOff x="893670" y="4891854"/>
                <a:chExt cx="1425175" cy="1381624"/>
              </a:xfrm>
            </p:grpSpPr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C0E2C018-822C-9C45-9DAD-B4BE612EB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228" y="4891854"/>
                  <a:ext cx="0" cy="138162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C26EB98E-F0F3-D545-B999-4C09B0608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84870" y="5582278"/>
                  <a:ext cx="0" cy="138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BEC8862-4924-D74D-9975-FA54FDD61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1627645" y="5230293"/>
                  <a:ext cx="0" cy="1382400"/>
                </a:xfrm>
                <a:prstGeom prst="line">
                  <a:avLst/>
                </a:prstGeom>
                <a:ln w="28575">
                  <a:solidFill>
                    <a:srgbClr val="0265B8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5834D73-468F-7D4A-9A8E-2E417029B5B5}"/>
                  </a:ext>
                </a:extLst>
              </p:cNvPr>
              <p:cNvSpPr txBox="1"/>
              <p:nvPr/>
            </p:nvSpPr>
            <p:spPr>
              <a:xfrm>
                <a:off x="2253379" y="5931543"/>
                <a:ext cx="2514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Coefficient de croissance</a:t>
                </a:r>
              </a:p>
              <a:p>
                <a:r>
                  <a:rPr lang="fr-FR" dirty="0"/>
                  <a:t>Niveau trophique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2DFB404-E947-6F42-86C8-DF0358A7257E}"/>
                  </a:ext>
                </a:extLst>
              </p:cNvPr>
              <p:cNvSpPr txBox="1"/>
              <p:nvPr/>
            </p:nvSpPr>
            <p:spPr>
              <a:xfrm>
                <a:off x="376567" y="4245678"/>
                <a:ext cx="2220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Changement aire répartition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D6396DF-C0CB-AD40-A832-4D9825DA6926}"/>
                </a:ext>
              </a:extLst>
            </p:cNvPr>
            <p:cNvSpPr txBox="1"/>
            <p:nvPr/>
          </p:nvSpPr>
          <p:spPr>
            <a:xfrm>
              <a:off x="1370193" y="4779244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b="1" dirty="0"/>
                <a:t>**</a:t>
              </a:r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2EA3F554-D73F-534B-B06E-B8D9DE90925D}"/>
              </a:ext>
            </a:extLst>
          </p:cNvPr>
          <p:cNvSpPr txBox="1"/>
          <p:nvPr/>
        </p:nvSpPr>
        <p:spPr>
          <a:xfrm>
            <a:off x="5376860" y="1004634"/>
            <a:ext cx="143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Fonctionnel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F4E61F2-BA34-B14F-8050-894CACD67F5A}"/>
              </a:ext>
            </a:extLst>
          </p:cNvPr>
          <p:cNvSpPr txBox="1"/>
          <p:nvPr/>
        </p:nvSpPr>
        <p:spPr>
          <a:xfrm>
            <a:off x="1644139" y="4146308"/>
            <a:ext cx="1618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Taxonomique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5E755F9-82EB-F549-89DD-93ED2E92820F}"/>
              </a:ext>
            </a:extLst>
          </p:cNvPr>
          <p:cNvGrpSpPr/>
          <p:nvPr/>
        </p:nvGrpSpPr>
        <p:grpSpPr>
          <a:xfrm>
            <a:off x="4831207" y="4763476"/>
            <a:ext cx="7180097" cy="1124815"/>
            <a:chOff x="4670277" y="4750039"/>
            <a:chExt cx="7180097" cy="112481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082746C-2F88-FD42-8098-98D21CB1BEC7}"/>
                </a:ext>
              </a:extLst>
            </p:cNvPr>
            <p:cNvGrpSpPr/>
            <p:nvPr/>
          </p:nvGrpSpPr>
          <p:grpSpPr>
            <a:xfrm>
              <a:off x="4746101" y="4989282"/>
              <a:ext cx="7104273" cy="646331"/>
              <a:chOff x="3322316" y="3563406"/>
              <a:chExt cx="7104273" cy="646331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EA52EDF-780B-BF43-B632-7584F648F727}"/>
                  </a:ext>
                </a:extLst>
              </p:cNvPr>
              <p:cNvSpPr txBox="1"/>
              <p:nvPr/>
            </p:nvSpPr>
            <p:spPr>
              <a:xfrm>
                <a:off x="3322316" y="3563406"/>
                <a:ext cx="34410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/>
                  <a:t>Opposition dynamique temporelle </a:t>
                </a:r>
              </a:p>
              <a:p>
                <a:pPr algn="ctr"/>
                <a:r>
                  <a:rPr lang="fr-FR" b="1" dirty="0"/>
                  <a:t>(taxonomique + fonctionnel) 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592FA1A-4F93-474B-AB3D-E53B37B0A106}"/>
                  </a:ext>
                </a:extLst>
              </p:cNvPr>
              <p:cNvSpPr/>
              <p:nvPr/>
            </p:nvSpPr>
            <p:spPr>
              <a:xfrm>
                <a:off x="6763407" y="3701905"/>
                <a:ext cx="3663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>
                    <a:solidFill>
                      <a:srgbClr val="3132FE"/>
                    </a:solidFill>
                  </a:rPr>
                  <a:t>Nord-est Atlantique</a:t>
                </a:r>
                <a:r>
                  <a:rPr lang="fr-FR" b="1" dirty="0"/>
                  <a:t> – </a:t>
                </a:r>
                <a:r>
                  <a:rPr lang="fr-FR" b="1" dirty="0">
                    <a:solidFill>
                      <a:srgbClr val="FF0000"/>
                    </a:solidFill>
                  </a:rPr>
                  <a:t>Méditerranée</a:t>
                </a:r>
                <a:r>
                  <a:rPr lang="fr-FR" b="1" dirty="0"/>
                  <a:t> </a:t>
                </a:r>
                <a:endParaRPr lang="fr-FR" dirty="0"/>
              </a:p>
            </p:txBody>
          </p:sp>
        </p:grpSp>
        <p:sp>
          <p:nvSpPr>
            <p:cNvPr id="40" name="Rectangle à coins arrondis 39">
              <a:extLst>
                <a:ext uri="{FF2B5EF4-FFF2-40B4-BE49-F238E27FC236}">
                  <a16:creationId xmlns:a16="http://schemas.microsoft.com/office/drawing/2014/main" id="{F1BF2E9B-1B44-AB4B-8E0D-97825CC29CE6}"/>
                </a:ext>
              </a:extLst>
            </p:cNvPr>
            <p:cNvSpPr/>
            <p:nvPr/>
          </p:nvSpPr>
          <p:spPr>
            <a:xfrm>
              <a:off x="4670277" y="4750039"/>
              <a:ext cx="7180097" cy="112481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3D55E5A-7D3A-6C40-8A05-9E938157557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E9206AF7-F406-A040-BD73-66F185E5A2F9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B9194D-8E86-4F4C-B959-B3CCFF7C9383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E4B7FDC-3E87-C24A-8D6B-D5F8DAC75463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C8FBB787-36E1-184B-AF57-0F143F8E2D10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A9A4FAE3-0705-EA4A-8451-8D9E6952A5C3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05BAF4F0-35B8-CC48-891C-B26061AF06BC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D1A6ABE-2352-B74A-9461-F0BEC08A8C6F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48E0EB-7F66-834C-9818-4232C47379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94EEDB-5226-BE4D-AD2F-3FE9F814D0B5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5DB3647-C92A-A641-810F-E4EA8A8718A1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D2DCB6E-6D99-8846-AD6A-2F836BAC9268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BBE0520-97F3-5B4B-90BE-8F1217879C0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D0C983C-88AF-F14C-865E-FF8776BC469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4E5B034-62D0-0642-B16B-1C8ED9D82EEC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29934-956F-FD47-8778-700C0ADFE37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BD8964C-3B0B-8C45-8F94-973AABB24617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0F5FCEB-B5FB-064A-8E2F-9F2733BDD5E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31D10C5-9A3C-0148-9729-D2E2774314FD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352A38E-D1B7-034F-AE50-A75A4DE2B5B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D562C6E-9C2C-5B44-950F-2AB615294478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10A84AEE-E2F0-7D46-B16D-B393DC0F8E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B2BCC97-B37D-CE40-88A6-801A9FB50C3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5543BBB-6F86-1847-94A8-44149773D40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06246D8-18D0-354F-8404-E32F68F38B3E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9166F260-2F1B-1A44-8BBE-3136ED5E5975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94824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E9835-9F0D-8548-B414-99C092C96F3C}"/>
              </a:ext>
            </a:extLst>
          </p:cNvPr>
          <p:cNvSpPr/>
          <p:nvPr/>
        </p:nvSpPr>
        <p:spPr>
          <a:xfrm>
            <a:off x="814840" y="2658773"/>
            <a:ext cx="4691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Résultats dépendent d’un seul choix statistique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Pression de pêche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Interactions trophiques et biotiques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Variabilité environnementale (saison + extrême)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Prédictions de la mer Baltique avec prudence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1F9D0-F66A-BA42-A424-4ABDF4DA3DF2}"/>
              </a:ext>
            </a:extLst>
          </p:cNvPr>
          <p:cNvSpPr txBox="1"/>
          <p:nvPr/>
        </p:nvSpPr>
        <p:spPr>
          <a:xfrm>
            <a:off x="303253" y="2418525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8ACFF7-C335-9D48-9AEB-8BC870865096}"/>
              </a:ext>
            </a:extLst>
          </p:cNvPr>
          <p:cNvSpPr txBox="1"/>
          <p:nvPr/>
        </p:nvSpPr>
        <p:spPr>
          <a:xfrm>
            <a:off x="303253" y="2930003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7CB7B5-D479-EC4F-B00E-A45023FD196A}"/>
              </a:ext>
            </a:extLst>
          </p:cNvPr>
          <p:cNvSpPr txBox="1"/>
          <p:nvPr/>
        </p:nvSpPr>
        <p:spPr>
          <a:xfrm>
            <a:off x="303253" y="3520987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B6090C5-BC50-884D-914E-2FC3926810CE}"/>
              </a:ext>
            </a:extLst>
          </p:cNvPr>
          <p:cNvSpPr txBox="1"/>
          <p:nvPr/>
        </p:nvSpPr>
        <p:spPr>
          <a:xfrm>
            <a:off x="303253" y="4034778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EBC4E8D-0554-8243-81EA-39176F98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9" y="4750285"/>
            <a:ext cx="624981" cy="62498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CEDCA-FD9C-B041-B59A-D2D84F73A3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8025584-B9AF-F14D-B6ED-4562F52823BE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D61B004-661C-C448-8B3E-DC5CEA3FDAA1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CDDD4AF-AFF2-3B44-9A6A-5D5E19DE0AE5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2CD78803-6113-8D4C-BBF7-336A86E96689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F4DB47CA-6DE2-AC44-863A-AD0F87D83FE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158309A-9753-1542-B754-7F8E42D20470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98EE582-F2F8-7E4A-B32F-A3B27FB570BA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C425AA4-0CB7-9741-BA18-2C08C2012A0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4D07A71-E998-244F-8437-E536BEE18A02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F0453E1-4B1D-C441-9B3F-AE900B7DAA6E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492214A-F8F7-7841-A39D-D00E09BE6D1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216F5AF-5D88-FD4F-B642-0B6D3FF70A3F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722C3FC-519E-B44D-99D2-03BCD2C09B96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1D1B057-267C-5E4E-A777-87781C965E5B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8B02773-BEE7-9141-8F8F-6A6ECB5F4C29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20B4E8-966C-124C-915A-54D15AF0912A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91B2E9A-EDDA-DC4B-9384-BA98700D156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E3964AC-780B-2C4C-AD54-DFBB8B8684FF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D32BDFE-A516-DF4F-8E1B-4BB6B125B4E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A7DDAA2-B7E9-3F41-9825-AD076E26159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6467600-BA20-C64D-BDC4-C8DDE32902E8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9CE69253-EB28-DE4C-9E16-09B36DDE000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7B2558A-D00D-4548-900F-8F44594AA9E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F7AB39E-5642-5B45-BC9C-EFC466E0A368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3C234AF-12AE-7E45-83E5-CBD2B637211F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16F7DBB-2C51-B44C-A30A-DCAC2894B737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Limitations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946561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E9835-9F0D-8548-B414-99C092C96F3C}"/>
              </a:ext>
            </a:extLst>
          </p:cNvPr>
          <p:cNvSpPr/>
          <p:nvPr/>
        </p:nvSpPr>
        <p:spPr>
          <a:xfrm>
            <a:off x="814840" y="2658773"/>
            <a:ext cx="4691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Résultats dépendent d’un seul choix statistique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Pression de pêche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Interactions trophiques et biotiques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Variabilité environnementale (saison + extrême)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Prédictions de la mer Baltique avec prudence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1F9D0-F66A-BA42-A424-4ABDF4DA3DF2}"/>
              </a:ext>
            </a:extLst>
          </p:cNvPr>
          <p:cNvSpPr txBox="1"/>
          <p:nvPr/>
        </p:nvSpPr>
        <p:spPr>
          <a:xfrm>
            <a:off x="303253" y="2418525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626E1B-B838-1F4B-8B42-EC2B0C44AC35}"/>
                  </a:ext>
                </a:extLst>
              </p:cNvPr>
              <p:cNvSpPr/>
              <p:nvPr/>
            </p:nvSpPr>
            <p:spPr>
              <a:xfrm>
                <a:off x="6608650" y="2016522"/>
                <a:ext cx="5736596" cy="4137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Prendre en compte davantage d’espèces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Identifier les meilleurs prédicteurs environnementaux associés aux changements de structure fonctionnelle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Prédire l’abondance des espèces </a:t>
                </a:r>
              </a:p>
              <a:p>
                <a:r>
                  <a:rPr lang="fr-FR" dirty="0"/>
                  <a:t>  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déduire les structures locales du réseau trophique </a:t>
                </a:r>
              </a:p>
              <a:p>
                <a:r>
                  <a:rPr lang="fr-FR" dirty="0"/>
                  <a:t>  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modéliser un méta-réseau complet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Inclure la composante de diversité phylogénétique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626E1B-B838-1F4B-8B42-EC2B0C44A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650" y="2016522"/>
                <a:ext cx="5736596" cy="4137928"/>
              </a:xfrm>
              <a:prstGeom prst="rect">
                <a:avLst/>
              </a:prstGeom>
              <a:blipFill>
                <a:blip r:embed="rId3"/>
                <a:stretch>
                  <a:fillRect l="-662" t="-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768ACFF7-C335-9D48-9AEB-8BC870865096}"/>
              </a:ext>
            </a:extLst>
          </p:cNvPr>
          <p:cNvSpPr txBox="1"/>
          <p:nvPr/>
        </p:nvSpPr>
        <p:spPr>
          <a:xfrm>
            <a:off x="303253" y="2930003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7CB7B5-D479-EC4F-B00E-A45023FD196A}"/>
              </a:ext>
            </a:extLst>
          </p:cNvPr>
          <p:cNvSpPr txBox="1"/>
          <p:nvPr/>
        </p:nvSpPr>
        <p:spPr>
          <a:xfrm>
            <a:off x="303253" y="3520987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B6090C5-BC50-884D-914E-2FC3926810CE}"/>
              </a:ext>
            </a:extLst>
          </p:cNvPr>
          <p:cNvSpPr txBox="1"/>
          <p:nvPr/>
        </p:nvSpPr>
        <p:spPr>
          <a:xfrm>
            <a:off x="303253" y="4034778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EBC4E8D-0554-8243-81EA-39176F98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9" y="4750285"/>
            <a:ext cx="624981" cy="6249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A2D7C62-029A-D34A-BD96-39F8F79A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111" y="1816954"/>
            <a:ext cx="726330" cy="72633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1043CD-9D5C-1546-A4E8-8D7ABA2D1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902" y="1316026"/>
            <a:ext cx="753539" cy="7535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0D63B59-1149-8C4A-A15F-61DD44474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98" y="1487281"/>
            <a:ext cx="738869" cy="7388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78B2E1-F0C3-1E4A-ACBE-981598341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901" y="5241913"/>
            <a:ext cx="829138" cy="82913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0AAC0C0-ECE1-BA4D-AC92-734FC74EAA0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1796" y="4112956"/>
            <a:ext cx="985652" cy="71476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92573F25-4FE5-E342-874E-97709098156D}"/>
              </a:ext>
            </a:extLst>
          </p:cNvPr>
          <p:cNvGrpSpPr/>
          <p:nvPr/>
        </p:nvGrpSpPr>
        <p:grpSpPr>
          <a:xfrm>
            <a:off x="5767901" y="2743146"/>
            <a:ext cx="939547" cy="1026158"/>
            <a:chOff x="5759147" y="5118881"/>
            <a:chExt cx="939547" cy="1026158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984FABF2-FB2F-364F-AB3E-6442CF08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59147" y="5118881"/>
              <a:ext cx="522492" cy="522492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8C58467-4894-004D-B70C-50A09652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8276" y="5333423"/>
              <a:ext cx="480418" cy="480418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85D99B40-A37A-2046-BB67-0A0E3ABF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55111" y="5721269"/>
              <a:ext cx="423770" cy="42377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4CEDCA-FD9C-B041-B59A-D2D84F73A3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8025584-B9AF-F14D-B6ED-4562F52823BE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D61B004-661C-C448-8B3E-DC5CEA3FDAA1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CDDD4AF-AFF2-3B44-9A6A-5D5E19DE0AE5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2CD78803-6113-8D4C-BBF7-336A86E96689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F4DB47CA-6DE2-AC44-863A-AD0F87D83FE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158309A-9753-1542-B754-7F8E42D20470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98EE582-F2F8-7E4A-B32F-A3B27FB570BA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C425AA4-0CB7-9741-BA18-2C08C2012A0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4D07A71-E998-244F-8437-E536BEE18A02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F0453E1-4B1D-C441-9B3F-AE900B7DAA6E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492214A-F8F7-7841-A39D-D00E09BE6D1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216F5AF-5D88-FD4F-B642-0B6D3FF70A3F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722C3FC-519E-B44D-99D2-03BCD2C09B96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1D1B057-267C-5E4E-A777-87781C965E5B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8B02773-BEE7-9141-8F8F-6A6ECB5F4C29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20B4E8-966C-124C-915A-54D15AF0912A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91B2E9A-EDDA-DC4B-9384-BA98700D156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E3964AC-780B-2C4C-AD54-DFBB8B8684FF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D32BDFE-A516-DF4F-8E1B-4BB6B125B4E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A7DDAA2-B7E9-3F41-9825-AD076E26159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6467600-BA20-C64D-BDC4-C8DDE32902E8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9CE69253-EB28-DE4C-9E16-09B36DDE000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7B2558A-D00D-4548-900F-8F44594AA9E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F7AB39E-5642-5B45-BC9C-EFC466E0A368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3C234AF-12AE-7E45-83E5-CBD2B637211F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16F7DBB-2C51-B44C-A30A-DCAC2894B737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Limitations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791230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E9835-9F0D-8548-B414-99C092C96F3C}"/>
              </a:ext>
            </a:extLst>
          </p:cNvPr>
          <p:cNvSpPr/>
          <p:nvPr/>
        </p:nvSpPr>
        <p:spPr>
          <a:xfrm>
            <a:off x="814840" y="2658773"/>
            <a:ext cx="4691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Résultats dépendent d’un seul choix statistique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Pression de pêche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Interactions trophiques et biotiques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Variabilité environnementale (saison + extrême)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Prédictions de la mer Baltique avec prudence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1F9D0-F66A-BA42-A424-4ABDF4DA3DF2}"/>
              </a:ext>
            </a:extLst>
          </p:cNvPr>
          <p:cNvSpPr txBox="1"/>
          <p:nvPr/>
        </p:nvSpPr>
        <p:spPr>
          <a:xfrm>
            <a:off x="303253" y="2418525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626E1B-B838-1F4B-8B42-EC2B0C44AC35}"/>
                  </a:ext>
                </a:extLst>
              </p:cNvPr>
              <p:cNvSpPr/>
              <p:nvPr/>
            </p:nvSpPr>
            <p:spPr>
              <a:xfrm>
                <a:off x="6608650" y="2016522"/>
                <a:ext cx="5736596" cy="4137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Prendre en compte davantage d’espèces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Identifier les meilleurs prédicteurs environnementaux associés aux changements de structure fonctionnelle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Prédire l’abondance des espèces </a:t>
                </a:r>
              </a:p>
              <a:p>
                <a:r>
                  <a:rPr lang="fr-FR" dirty="0"/>
                  <a:t>  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déduire les structures locales du réseau trophique </a:t>
                </a:r>
              </a:p>
              <a:p>
                <a:r>
                  <a:rPr lang="fr-FR" dirty="0"/>
                  <a:t>  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modéliser un méta-réseau complet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Inclure la composante de diversité phylogénétique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626E1B-B838-1F4B-8B42-EC2B0C44A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650" y="2016522"/>
                <a:ext cx="5736596" cy="4137928"/>
              </a:xfrm>
              <a:prstGeom prst="rect">
                <a:avLst/>
              </a:prstGeom>
              <a:blipFill>
                <a:blip r:embed="rId3"/>
                <a:stretch>
                  <a:fillRect l="-662" t="-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768ACFF7-C335-9D48-9AEB-8BC870865096}"/>
              </a:ext>
            </a:extLst>
          </p:cNvPr>
          <p:cNvSpPr txBox="1"/>
          <p:nvPr/>
        </p:nvSpPr>
        <p:spPr>
          <a:xfrm>
            <a:off x="303253" y="2930003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7CB7B5-D479-EC4F-B00E-A45023FD196A}"/>
              </a:ext>
            </a:extLst>
          </p:cNvPr>
          <p:cNvSpPr txBox="1"/>
          <p:nvPr/>
        </p:nvSpPr>
        <p:spPr>
          <a:xfrm>
            <a:off x="303253" y="3520987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B6090C5-BC50-884D-914E-2FC3926810CE}"/>
              </a:ext>
            </a:extLst>
          </p:cNvPr>
          <p:cNvSpPr txBox="1"/>
          <p:nvPr/>
        </p:nvSpPr>
        <p:spPr>
          <a:xfrm>
            <a:off x="303253" y="4034778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x</a:t>
            </a:r>
            <a:endParaRPr lang="fr-FR" sz="20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EBC4E8D-0554-8243-81EA-39176F98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9" y="4750285"/>
            <a:ext cx="624981" cy="6249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A2D7C62-029A-D34A-BD96-39F8F79A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111" y="1816954"/>
            <a:ext cx="726330" cy="72633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1043CD-9D5C-1546-A4E8-8D7ABA2D1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902" y="1316026"/>
            <a:ext cx="753539" cy="7535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0D63B59-1149-8C4A-A15F-61DD44474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98" y="1487281"/>
            <a:ext cx="738869" cy="7388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78B2E1-F0C3-1E4A-ACBE-981598341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901" y="5241913"/>
            <a:ext cx="829138" cy="82913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0AAC0C0-ECE1-BA4D-AC92-734FC74EAA0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1796" y="4112956"/>
            <a:ext cx="985652" cy="71476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92573F25-4FE5-E342-874E-97709098156D}"/>
              </a:ext>
            </a:extLst>
          </p:cNvPr>
          <p:cNvGrpSpPr/>
          <p:nvPr/>
        </p:nvGrpSpPr>
        <p:grpSpPr>
          <a:xfrm>
            <a:off x="5767901" y="2743146"/>
            <a:ext cx="939547" cy="1026158"/>
            <a:chOff x="5759147" y="5118881"/>
            <a:chExt cx="939547" cy="1026158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984FABF2-FB2F-364F-AB3E-6442CF08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59147" y="5118881"/>
              <a:ext cx="522492" cy="522492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8C58467-4894-004D-B70C-50A09652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8276" y="5333423"/>
              <a:ext cx="480418" cy="480418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85D99B40-A37A-2046-BB67-0A0E3ABF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55111" y="5721269"/>
              <a:ext cx="423770" cy="42377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4CEDCA-FD9C-B041-B59A-D2D84F73A3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8025584-B9AF-F14D-B6ED-4562F52823BE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D61B004-661C-C448-8B3E-DC5CEA3FDAA1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CDDD4AF-AFF2-3B44-9A6A-5D5E19DE0AE5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2CD78803-6113-8D4C-BBF7-336A86E96689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F4DB47CA-6DE2-AC44-863A-AD0F87D83FEC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158309A-9753-1542-B754-7F8E42D20470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98EE582-F2F8-7E4A-B32F-A3B27FB570BA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C425AA4-0CB7-9741-BA18-2C08C2012A01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4D07A71-E998-244F-8437-E536BEE18A02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F0453E1-4B1D-C441-9B3F-AE900B7DAA6E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492214A-F8F7-7841-A39D-D00E09BE6D1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216F5AF-5D88-FD4F-B642-0B6D3FF70A3F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722C3FC-519E-B44D-99D2-03BCD2C09B96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1D1B057-267C-5E4E-A777-87781C965E5B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8B02773-BEE7-9141-8F8F-6A6ECB5F4C29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20B4E8-966C-124C-915A-54D15AF0912A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91B2E9A-EDDA-DC4B-9384-BA98700D156A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E3964AC-780B-2C4C-AD54-DFBB8B8684FF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D32BDFE-A516-DF4F-8E1B-4BB6B125B4E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A7DDAA2-B7E9-3F41-9825-AD076E26159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6467600-BA20-C64D-BDC4-C8DDE32902E8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9CE69253-EB28-DE4C-9E16-09B36DDE000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7B2558A-D00D-4548-900F-8F44594AA9E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F7AB39E-5642-5B45-BC9C-EFC466E0A368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3C234AF-12AE-7E45-83E5-CBD2B637211F}"/>
              </a:ext>
            </a:extLst>
          </p:cNvPr>
          <p:cNvSpPr txBox="1"/>
          <p:nvPr/>
        </p:nvSpPr>
        <p:spPr>
          <a:xfrm>
            <a:off x="11556547" y="6118081"/>
            <a:ext cx="4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16F7DBB-2C51-B44C-A30A-DCAC2894B737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Limitations et perspectives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9C00C1-EF8D-EC40-967F-446A5A1C5A73}"/>
              </a:ext>
            </a:extLst>
          </p:cNvPr>
          <p:cNvSpPr/>
          <p:nvPr/>
        </p:nvSpPr>
        <p:spPr>
          <a:xfrm>
            <a:off x="0" y="604434"/>
            <a:ext cx="12192000" cy="6075145"/>
          </a:xfrm>
          <a:prstGeom prst="rect">
            <a:avLst/>
          </a:prstGeom>
          <a:solidFill>
            <a:srgbClr val="0265B8">
              <a:alpha val="89000"/>
            </a:srgbClr>
          </a:solidFill>
          <a:ln>
            <a:solidFill>
              <a:srgbClr val="02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815937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4533E5-0AF4-A84F-AA89-DA8408A1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4" y="1553404"/>
            <a:ext cx="8631967" cy="470834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CCBEA998-C66E-B34E-BA2C-958C91154E4D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 des modèles (TSS)</a:t>
            </a:r>
          </a:p>
        </p:txBody>
      </p:sp>
    </p:spTree>
    <p:extLst>
      <p:ext uri="{BB962C8B-B14F-4D97-AF65-F5344CB8AC3E}">
        <p14:creationId xmlns:p14="http://schemas.microsoft.com/office/powerpoint/2010/main" val="360360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227766" y="783963"/>
            <a:ext cx="356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</a:p>
          <a:p>
            <a:endParaRPr lang="fr-FR" sz="2200" b="1" i="1" dirty="0">
              <a:solidFill>
                <a:srgbClr val="0066B7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DAD19-37A1-804D-A0F6-8D8AADE7AB2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31779-CD09-D748-B2F8-3E66334F2696}"/>
              </a:ext>
            </a:extLst>
          </p:cNvPr>
          <p:cNvGrpSpPr/>
          <p:nvPr/>
        </p:nvGrpSpPr>
        <p:grpSpPr>
          <a:xfrm>
            <a:off x="227766" y="1324693"/>
            <a:ext cx="5523883" cy="950996"/>
            <a:chOff x="128018" y="1861027"/>
            <a:chExt cx="5523883" cy="95099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30CC0C3-0D7A-6545-92A8-70A1C8CC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397804" y="1861027"/>
              <a:ext cx="950996" cy="95099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83775C7-9500-F146-9F74-C875A48E8B67}"/>
                </a:ext>
              </a:extLst>
            </p:cNvPr>
            <p:cNvSpPr txBox="1"/>
            <p:nvPr/>
          </p:nvSpPr>
          <p:spPr>
            <a:xfrm>
              <a:off x="128018" y="215185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taxonomique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3C0BEC9-E3A7-EB45-98A5-F4EEE6AC520C}"/>
                </a:ext>
              </a:extLst>
            </p:cNvPr>
            <p:cNvSpPr txBox="1"/>
            <p:nvPr/>
          </p:nvSpPr>
          <p:spPr>
            <a:xfrm>
              <a:off x="3352874" y="2159139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Diversité fonctionnelle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B1479D8-C2BF-2B4F-8898-017490D79409}"/>
              </a:ext>
            </a:extLst>
          </p:cNvPr>
          <p:cNvSpPr txBox="1"/>
          <p:nvPr/>
        </p:nvSpPr>
        <p:spPr>
          <a:xfrm>
            <a:off x="1351735" y="2309770"/>
            <a:ext cx="194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Trait fonctionnel ?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28EF19E-7FDB-FB4C-9757-CD4DB33BC918}"/>
              </a:ext>
            </a:extLst>
          </p:cNvPr>
          <p:cNvGrpSpPr/>
          <p:nvPr/>
        </p:nvGrpSpPr>
        <p:grpSpPr>
          <a:xfrm>
            <a:off x="6424719" y="4833487"/>
            <a:ext cx="3879026" cy="608326"/>
            <a:chOff x="1148472" y="5732088"/>
            <a:chExt cx="3850138" cy="608326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4803035-8856-FE4B-B0D4-896E08627D28}"/>
                </a:ext>
              </a:extLst>
            </p:cNvPr>
            <p:cNvSpPr txBox="1"/>
            <p:nvPr/>
          </p:nvSpPr>
          <p:spPr>
            <a:xfrm>
              <a:off x="1254261" y="5851585"/>
              <a:ext cx="3744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Approche traits + modèle de niche</a:t>
              </a:r>
            </a:p>
          </p:txBody>
        </p:sp>
        <p:sp>
          <p:nvSpPr>
            <p:cNvPr id="31" name="Rectangle à coins arrondis 30">
              <a:extLst>
                <a:ext uri="{FF2B5EF4-FFF2-40B4-BE49-F238E27FC236}">
                  <a16:creationId xmlns:a16="http://schemas.microsoft.com/office/drawing/2014/main" id="{330BB092-E2E0-064C-8504-E97928C8126F}"/>
                </a:ext>
              </a:extLst>
            </p:cNvPr>
            <p:cNvSpPr/>
            <p:nvPr/>
          </p:nvSpPr>
          <p:spPr>
            <a:xfrm>
              <a:off x="1148472" y="5732088"/>
              <a:ext cx="3850137" cy="60832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6D2CA8C-3692-2449-A3C0-C509D650A3F5}"/>
              </a:ext>
            </a:extLst>
          </p:cNvPr>
          <p:cNvGrpSpPr/>
          <p:nvPr/>
        </p:nvGrpSpPr>
        <p:grpSpPr>
          <a:xfrm>
            <a:off x="11218761" y="1623438"/>
            <a:ext cx="649537" cy="287830"/>
            <a:chOff x="11097737" y="2005081"/>
            <a:chExt cx="649537" cy="2878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875CB3-67EA-1B48-9568-8143EC9AA59B}"/>
                </a:ext>
              </a:extLst>
            </p:cNvPr>
            <p:cNvSpPr/>
            <p:nvPr/>
          </p:nvSpPr>
          <p:spPr>
            <a:xfrm>
              <a:off x="11178718" y="2247192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555CE7-8D48-B643-B612-D6BFFC4AAF9D}"/>
                </a:ext>
              </a:extLst>
            </p:cNvPr>
            <p:cNvSpPr txBox="1"/>
            <p:nvPr/>
          </p:nvSpPr>
          <p:spPr>
            <a:xfrm>
              <a:off x="11097737" y="200508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 km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1263637-74D0-4949-A514-B228D74FEE2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F2E066E-9449-E04E-BF7A-00DBBDBA773C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B7F98B8-59F7-4041-AF47-6A5A2452ABE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Introduction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7A47334-5856-9341-9555-D736E114671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AF958C18-0296-6943-9970-194C58CDE263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29471852-411C-4D43-9A8F-B55583DDCAE8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98469613-35B2-B74E-95FD-9749C497F02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57AA8A0-10DB-6644-BF00-E3D30A150C3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F7CE5F4-7AFF-7744-A2F0-30804D3FAD18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45411B5-23F1-0F4D-A1FE-3D2B626FBF10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DD21FC-7644-8245-A73C-30222B63BBC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C801BB9-2979-6340-B952-D22168079E00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01F9B47-D1AB-D84C-BF0C-51AEA8EE0382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752DF82-58F7-0149-B8DC-FB44C8FD1551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EEE2B314-8618-7642-BFDD-6EB4F571ADE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3C24E8E-5DFA-5344-9EE8-C2E0B7189DD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1230626-5291-364C-BDB3-434EF3660A22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B181D48-30B5-964F-AC6D-7CFA89B57FD3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7DEFDCDD-0E57-6E4D-9926-BF20E6799188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AE18D5E5-1D58-A14C-8AB3-B7A56182ECF6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A49D610-B510-214F-AF26-DE4855661FF3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0F8BF4E-3EA9-5C4A-8B4B-6DB349DA630B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1769E99-B0A2-A44F-8852-A1C144DC31E4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5596FE4-7219-FD4C-8935-887E76593F45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9C4AE28-B7FA-6D48-93C2-7DE3D38ED220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85428A3-5575-6D40-949A-BD6A1DC6509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697D430-6C1E-C146-9DC2-52D298AB833C}"/>
              </a:ext>
            </a:extLst>
          </p:cNvPr>
          <p:cNvGraphicFramePr/>
          <p:nvPr>
            <p:extLst/>
          </p:nvPr>
        </p:nvGraphicFramePr>
        <p:xfrm>
          <a:off x="-264628" y="2816420"/>
          <a:ext cx="5084417" cy="354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3F269971-3049-164E-A572-A01E3413370C}"/>
              </a:ext>
            </a:extLst>
          </p:cNvPr>
          <p:cNvSpPr txBox="1"/>
          <p:nvPr/>
        </p:nvSpPr>
        <p:spPr>
          <a:xfrm>
            <a:off x="5846113" y="2294381"/>
            <a:ext cx="5289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Comprendre les réponses fonctionnelles futures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E378754-1E96-E343-A43C-50B9D4907119}"/>
              </a:ext>
            </a:extLst>
          </p:cNvPr>
          <p:cNvGrpSpPr/>
          <p:nvPr/>
        </p:nvGrpSpPr>
        <p:grpSpPr>
          <a:xfrm>
            <a:off x="4719317" y="3486459"/>
            <a:ext cx="7402470" cy="374330"/>
            <a:chOff x="4757389" y="4691012"/>
            <a:chExt cx="7402470" cy="37433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CE585E1-DAE7-B748-894A-598C47B15F20}"/>
                </a:ext>
              </a:extLst>
            </p:cNvPr>
            <p:cNvSpPr txBox="1"/>
            <p:nvPr/>
          </p:nvSpPr>
          <p:spPr>
            <a:xfrm>
              <a:off x="4757389" y="4696010"/>
              <a:ext cx="3729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Préserver les services écosystémiques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9C9361-49E8-F84A-B96B-5CE2DB396730}"/>
                </a:ext>
              </a:extLst>
            </p:cNvPr>
            <p:cNvSpPr/>
            <p:nvPr/>
          </p:nvSpPr>
          <p:spPr>
            <a:xfrm>
              <a:off x="8528609" y="4691012"/>
              <a:ext cx="3631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Rôles écologiques des communautés</a:t>
              </a:r>
            </a:p>
          </p:txBody>
        </p:sp>
      </p:grp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5B66BB4-4623-934F-808C-6AD5191DF59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583834" y="2694491"/>
            <a:ext cx="1906882" cy="7969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107DD88-9CB8-9945-86CE-01337324132B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8490716" y="2694491"/>
            <a:ext cx="1815446" cy="7919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6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1">
            <a:extLst>
              <a:ext uri="{FF2B5EF4-FFF2-40B4-BE49-F238E27FC236}">
                <a16:creationId xmlns:a16="http://schemas.microsoft.com/office/drawing/2014/main" id="{D828B98A-5B61-C644-8E98-0612958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81" y="5098867"/>
            <a:ext cx="2798465" cy="133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0">
            <a:extLst>
              <a:ext uri="{FF2B5EF4-FFF2-40B4-BE49-F238E27FC236}">
                <a16:creationId xmlns:a16="http://schemas.microsoft.com/office/drawing/2014/main" id="{4D8BC86D-8680-C241-89B3-A9CE78E0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15" y="3254408"/>
            <a:ext cx="2743955" cy="133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29">
            <a:extLst>
              <a:ext uri="{FF2B5EF4-FFF2-40B4-BE49-F238E27FC236}">
                <a16:creationId xmlns:a16="http://schemas.microsoft.com/office/drawing/2014/main" id="{E1838DBE-41F7-AE45-B51B-6536DA0C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8" y="1640895"/>
            <a:ext cx="2735667" cy="1339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ZoneTexte 19">
            <a:extLst>
              <a:ext uri="{FF2B5EF4-FFF2-40B4-BE49-F238E27FC236}">
                <a16:creationId xmlns:a16="http://schemas.microsoft.com/office/drawing/2014/main" id="{36446A47-EEC5-264F-8A04-3F011748E8F8}"/>
              </a:ext>
            </a:extLst>
          </p:cNvPr>
          <p:cNvSpPr txBox="1"/>
          <p:nvPr/>
        </p:nvSpPr>
        <p:spPr>
          <a:xfrm>
            <a:off x="508741" y="1696315"/>
            <a:ext cx="256245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/>
              <a:t>GBIF présences (brut)</a:t>
            </a:r>
          </a:p>
        </p:txBody>
      </p:sp>
      <p:sp>
        <p:nvSpPr>
          <p:cNvPr id="38" name="ZoneTexte 20">
            <a:extLst>
              <a:ext uri="{FF2B5EF4-FFF2-40B4-BE49-F238E27FC236}">
                <a16:creationId xmlns:a16="http://schemas.microsoft.com/office/drawing/2014/main" id="{9E7A0FB5-6564-9145-8940-3F30A413B90D}"/>
              </a:ext>
            </a:extLst>
          </p:cNvPr>
          <p:cNvSpPr txBox="1"/>
          <p:nvPr/>
        </p:nvSpPr>
        <p:spPr>
          <a:xfrm>
            <a:off x="421322" y="5909668"/>
            <a:ext cx="275252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/>
              <a:t>Range </a:t>
            </a:r>
            <a:r>
              <a:rPr lang="fr-FR" sz="1800" dirty="0" err="1"/>
              <a:t>mapping</a:t>
            </a:r>
            <a:r>
              <a:rPr lang="fr-FR" sz="1800" dirty="0"/>
              <a:t> (étendue)</a:t>
            </a:r>
          </a:p>
        </p:txBody>
      </p:sp>
      <p:sp>
        <p:nvSpPr>
          <p:cNvPr id="39" name="ZoneTexte 23">
            <a:extLst>
              <a:ext uri="{FF2B5EF4-FFF2-40B4-BE49-F238E27FC236}">
                <a16:creationId xmlns:a16="http://schemas.microsoft.com/office/drawing/2014/main" id="{1CAD5A5A-78C3-564A-BAC1-83A9B8619476}"/>
              </a:ext>
            </a:extLst>
          </p:cNvPr>
          <p:cNvSpPr txBox="1"/>
          <p:nvPr/>
        </p:nvSpPr>
        <p:spPr>
          <a:xfrm>
            <a:off x="4347084" y="2646617"/>
            <a:ext cx="2556927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Rectangle d’étendue spatiale</a:t>
            </a:r>
          </a:p>
        </p:txBody>
      </p:sp>
      <p:sp>
        <p:nvSpPr>
          <p:cNvPr id="40" name="ZoneTexte 24">
            <a:extLst>
              <a:ext uri="{FF2B5EF4-FFF2-40B4-BE49-F238E27FC236}">
                <a16:creationId xmlns:a16="http://schemas.microsoft.com/office/drawing/2014/main" id="{87D5259B-C235-3F44-9AFA-4B5EB5F9437F}"/>
              </a:ext>
            </a:extLst>
          </p:cNvPr>
          <p:cNvSpPr txBox="1"/>
          <p:nvPr/>
        </p:nvSpPr>
        <p:spPr>
          <a:xfrm>
            <a:off x="5086672" y="4245511"/>
            <a:ext cx="1795537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Même profondeurs</a:t>
            </a:r>
          </a:p>
        </p:txBody>
      </p:sp>
      <p:sp>
        <p:nvSpPr>
          <p:cNvPr id="41" name="ZoneTexte 25">
            <a:extLst>
              <a:ext uri="{FF2B5EF4-FFF2-40B4-BE49-F238E27FC236}">
                <a16:creationId xmlns:a16="http://schemas.microsoft.com/office/drawing/2014/main" id="{24ABC85F-5CDF-A047-84E9-BAB3E4534DF9}"/>
              </a:ext>
            </a:extLst>
          </p:cNvPr>
          <p:cNvSpPr txBox="1"/>
          <p:nvPr/>
        </p:nvSpPr>
        <p:spPr>
          <a:xfrm>
            <a:off x="4347084" y="6073507"/>
            <a:ext cx="2641332" cy="338554"/>
          </a:xfrm>
          <a:prstGeom prst="rect">
            <a:avLst/>
          </a:prstGeom>
          <a:solidFill>
            <a:srgbClr val="FFFFFF">
              <a:alpha val="32941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Hors niche environnementale</a:t>
            </a:r>
          </a:p>
        </p:txBody>
      </p:sp>
      <p:sp>
        <p:nvSpPr>
          <p:cNvPr id="44" name="ZoneTexte 34">
            <a:extLst>
              <a:ext uri="{FF2B5EF4-FFF2-40B4-BE49-F238E27FC236}">
                <a16:creationId xmlns:a16="http://schemas.microsoft.com/office/drawing/2014/main" id="{1636E2B2-1C86-7145-8537-52350D4F4BB6}"/>
              </a:ext>
            </a:extLst>
          </p:cNvPr>
          <p:cNvSpPr txBox="1"/>
          <p:nvPr/>
        </p:nvSpPr>
        <p:spPr>
          <a:xfrm>
            <a:off x="7708530" y="2428949"/>
            <a:ext cx="3458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 </a:t>
            </a: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A1D218BF-CBA5-EA4A-A9EA-12E11957B8DD}"/>
              </a:ext>
            </a:extLst>
          </p:cNvPr>
          <p:cNvSpPr txBox="1"/>
          <p:nvPr/>
        </p:nvSpPr>
        <p:spPr>
          <a:xfrm>
            <a:off x="8262560" y="5543542"/>
            <a:ext cx="2835780" cy="830997"/>
          </a:xfrm>
          <a:prstGeom prst="rect">
            <a:avLst/>
          </a:prstGeom>
          <a:solidFill>
            <a:srgbClr val="287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2000" b="1" dirty="0"/>
              <a:t>12 jeux de données pour les 355 espèces</a:t>
            </a:r>
          </a:p>
        </p:txBody>
      </p:sp>
      <p:pic>
        <p:nvPicPr>
          <p:cNvPr id="47" name="Picture 25">
            <a:extLst>
              <a:ext uri="{FF2B5EF4-FFF2-40B4-BE49-F238E27FC236}">
                <a16:creationId xmlns:a16="http://schemas.microsoft.com/office/drawing/2014/main" id="{B2AF7286-CA71-644F-9C6F-1A54DDF40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589"/>
          <a:stretch/>
        </p:blipFill>
        <p:spPr>
          <a:xfrm>
            <a:off x="519735" y="2192228"/>
            <a:ext cx="2562452" cy="1556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ZoneTexte 33">
            <a:extLst>
              <a:ext uri="{FF2B5EF4-FFF2-40B4-BE49-F238E27FC236}">
                <a16:creationId xmlns:a16="http://schemas.microsoft.com/office/drawing/2014/main" id="{5B3460C2-C113-8A4F-9154-530D21F610C8}"/>
              </a:ext>
            </a:extLst>
          </p:cNvPr>
          <p:cNvSpPr txBox="1"/>
          <p:nvPr/>
        </p:nvSpPr>
        <p:spPr>
          <a:xfrm>
            <a:off x="8989479" y="2508969"/>
            <a:ext cx="290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Melanogrammus</a:t>
            </a:r>
            <a:r>
              <a:rPr lang="fr-FR" i="1" dirty="0"/>
              <a:t> </a:t>
            </a:r>
            <a:r>
              <a:rPr lang="fr-FR" i="1" dirty="0" err="1"/>
              <a:t>aeglefinus</a:t>
            </a:r>
            <a:endParaRPr lang="fr-FR" i="1" dirty="0"/>
          </a:p>
        </p:txBody>
      </p:sp>
      <p:pic>
        <p:nvPicPr>
          <p:cNvPr id="49" name="Picture 27">
            <a:extLst>
              <a:ext uri="{FF2B5EF4-FFF2-40B4-BE49-F238E27FC236}">
                <a16:creationId xmlns:a16="http://schemas.microsoft.com/office/drawing/2014/main" id="{E8F47432-F187-4245-948F-065102B189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22" b="32083"/>
          <a:stretch/>
        </p:blipFill>
        <p:spPr>
          <a:xfrm>
            <a:off x="516357" y="4342388"/>
            <a:ext cx="2562452" cy="16623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2" name="Straight Arrow Connector 38">
            <a:extLst>
              <a:ext uri="{FF2B5EF4-FFF2-40B4-BE49-F238E27FC236}">
                <a16:creationId xmlns:a16="http://schemas.microsoft.com/office/drawing/2014/main" id="{FFEC2933-AF05-0E4E-8993-8F1C4A591FC3}"/>
              </a:ext>
            </a:extLst>
          </p:cNvPr>
          <p:cNvCxnSpPr>
            <a:stCxn id="47" idx="3"/>
            <a:endCxn id="36" idx="1"/>
          </p:cNvCxnSpPr>
          <p:nvPr/>
        </p:nvCxnSpPr>
        <p:spPr>
          <a:xfrm flipV="1">
            <a:off x="3082187" y="2310464"/>
            <a:ext cx="1089801" cy="660147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40">
            <a:extLst>
              <a:ext uri="{FF2B5EF4-FFF2-40B4-BE49-F238E27FC236}">
                <a16:creationId xmlns:a16="http://schemas.microsoft.com/office/drawing/2014/main" id="{C9D99EB3-8055-3745-9196-AEE4B5D94663}"/>
              </a:ext>
            </a:extLst>
          </p:cNvPr>
          <p:cNvCxnSpPr>
            <a:stCxn id="47" idx="3"/>
            <a:endCxn id="34" idx="1"/>
          </p:cNvCxnSpPr>
          <p:nvPr/>
        </p:nvCxnSpPr>
        <p:spPr>
          <a:xfrm>
            <a:off x="3082187" y="2970611"/>
            <a:ext cx="1068828" cy="953397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42">
            <a:extLst>
              <a:ext uri="{FF2B5EF4-FFF2-40B4-BE49-F238E27FC236}">
                <a16:creationId xmlns:a16="http://schemas.microsoft.com/office/drawing/2014/main" id="{6EA9DE9B-81EB-1144-8412-26E7078D5C75}"/>
              </a:ext>
            </a:extLst>
          </p:cNvPr>
          <p:cNvCxnSpPr>
            <a:stCxn id="49" idx="3"/>
            <a:endCxn id="33" idx="1"/>
          </p:cNvCxnSpPr>
          <p:nvPr/>
        </p:nvCxnSpPr>
        <p:spPr>
          <a:xfrm>
            <a:off x="3078809" y="5173556"/>
            <a:ext cx="1057072" cy="594911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 12">
            <a:extLst>
              <a:ext uri="{FF2B5EF4-FFF2-40B4-BE49-F238E27FC236}">
                <a16:creationId xmlns:a16="http://schemas.microsoft.com/office/drawing/2014/main" id="{966C770E-00C1-7748-BCB3-D544B1614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60" y="1920504"/>
            <a:ext cx="1952019" cy="67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683EBFF-7441-B14F-931D-279CAD2614BD}"/>
              </a:ext>
            </a:extLst>
          </p:cNvPr>
          <p:cNvSpPr/>
          <p:nvPr/>
        </p:nvSpPr>
        <p:spPr>
          <a:xfrm>
            <a:off x="8262560" y="3015986"/>
            <a:ext cx="2835780" cy="180079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+mj-lt"/>
              </a:rPr>
              <a:t>Simple et double prévalence</a:t>
            </a:r>
          </a:p>
          <a:p>
            <a:pPr algn="ctr"/>
            <a:r>
              <a:rPr lang="fr-FR" sz="2000" b="1" dirty="0">
                <a:latin typeface="+mj-lt"/>
              </a:rPr>
              <a:t>+</a:t>
            </a:r>
          </a:p>
          <a:p>
            <a:pPr algn="ctr"/>
            <a:r>
              <a:rPr lang="fr-FR" sz="2000" b="1" dirty="0">
                <a:latin typeface="+mj-lt"/>
              </a:rPr>
              <a:t>2 tirages aléatoires</a:t>
            </a:r>
          </a:p>
        </p:txBody>
      </p:sp>
      <p:cxnSp>
        <p:nvCxnSpPr>
          <p:cNvPr id="58" name="Straight Arrow Connector 44">
            <a:extLst>
              <a:ext uri="{FF2B5EF4-FFF2-40B4-BE49-F238E27FC236}">
                <a16:creationId xmlns:a16="http://schemas.microsoft.com/office/drawing/2014/main" id="{2E9FAEC4-8A60-224D-A6B6-340426FFC17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907655" y="2310464"/>
            <a:ext cx="1354905" cy="1503655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47">
            <a:extLst>
              <a:ext uri="{FF2B5EF4-FFF2-40B4-BE49-F238E27FC236}">
                <a16:creationId xmlns:a16="http://schemas.microsoft.com/office/drawing/2014/main" id="{6453E214-4E49-434B-BD40-26E28AE33391}"/>
              </a:ext>
            </a:extLst>
          </p:cNvPr>
          <p:cNvCxnSpPr>
            <a:cxnSpLocks/>
            <a:stCxn id="34" idx="3"/>
            <a:endCxn id="57" idx="1"/>
          </p:cNvCxnSpPr>
          <p:nvPr/>
        </p:nvCxnSpPr>
        <p:spPr>
          <a:xfrm flipV="1">
            <a:off x="6894970" y="3916384"/>
            <a:ext cx="1367590" cy="7624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0">
            <a:extLst>
              <a:ext uri="{FF2B5EF4-FFF2-40B4-BE49-F238E27FC236}">
                <a16:creationId xmlns:a16="http://schemas.microsoft.com/office/drawing/2014/main" id="{BD3B6D3A-FDDD-DB48-9D93-A33DF75C095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934346" y="4019107"/>
            <a:ext cx="1328214" cy="1749360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53">
            <a:extLst>
              <a:ext uri="{FF2B5EF4-FFF2-40B4-BE49-F238E27FC236}">
                <a16:creationId xmlns:a16="http://schemas.microsoft.com/office/drawing/2014/main" id="{37B4AE8A-9BC2-F84B-B889-4795879C75DB}"/>
              </a:ext>
            </a:extLst>
          </p:cNvPr>
          <p:cNvCxnSpPr>
            <a:cxnSpLocks/>
          </p:cNvCxnSpPr>
          <p:nvPr/>
        </p:nvCxnSpPr>
        <p:spPr>
          <a:xfrm>
            <a:off x="9680450" y="4890521"/>
            <a:ext cx="0" cy="587037"/>
          </a:xfrm>
          <a:prstGeom prst="straightConnector1">
            <a:avLst/>
          </a:prstGeom>
          <a:ln w="57150">
            <a:solidFill>
              <a:srgbClr val="26728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2">
            <a:extLst>
              <a:ext uri="{FF2B5EF4-FFF2-40B4-BE49-F238E27FC236}">
                <a16:creationId xmlns:a16="http://schemas.microsoft.com/office/drawing/2014/main" id="{CB14B582-B2DF-1845-BDF6-08DF72D3085A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1797583" y="3748993"/>
            <a:ext cx="3378" cy="593395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28858E60-BB7B-BF40-9DDD-EE337432998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 des espèces</a:t>
            </a:r>
          </a:p>
        </p:txBody>
      </p:sp>
      <p:sp>
        <p:nvSpPr>
          <p:cNvPr id="64" name="ZoneTexte 19">
            <a:extLst>
              <a:ext uri="{FF2B5EF4-FFF2-40B4-BE49-F238E27FC236}">
                <a16:creationId xmlns:a16="http://schemas.microsoft.com/office/drawing/2014/main" id="{268C0E45-C6B3-2E4E-9CFE-0DE041B4B507}"/>
              </a:ext>
            </a:extLst>
          </p:cNvPr>
          <p:cNvSpPr txBox="1"/>
          <p:nvPr/>
        </p:nvSpPr>
        <p:spPr>
          <a:xfrm>
            <a:off x="4253887" y="1166481"/>
            <a:ext cx="256245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/>
              <a:t>Pseudo-a</a:t>
            </a:r>
            <a:r>
              <a:rPr lang="fr-FR" sz="1800" dirty="0"/>
              <a:t>bsen</a:t>
            </a:r>
            <a:r>
              <a:rPr lang="fr-FR" dirty="0"/>
              <a:t>ces</a:t>
            </a:r>
            <a:endParaRPr lang="fr-FR" sz="18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7C954-ED14-F049-ADC6-619F40D26192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33CEF1-7684-AA4E-A290-3C763C79EB96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29DFDA5-F956-5245-B433-528C9FE4D4A4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E52F1730-2DE7-7A4D-8E2B-E011EACA17F4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883B765B-5F69-4949-A0B4-A88FEB8B2DC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4A15D161-7BF8-0E4F-A284-6F3EABE5A909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56DB6052-A367-4A44-8982-E78433226806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FD42FCC2-7B62-3E4D-AA73-73AC5A9FAE45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0C376E-9139-9E48-BF98-465B1F093ECB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5D01EB4-2582-FF43-98F9-2BA763D49909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BE404B9-B3FD-4541-A040-5B0460ECB889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B9414AC-8D0A-C845-BF61-222056C52948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1D17EA3-ED13-F04E-8303-CCCF5F773AFA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A37B115-7055-B14D-9826-5E6BE0D1F169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835FB09B-A794-1D45-8B8F-65A45B28561B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73B8BEF-103D-D943-8F0A-26784724E6CA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AE08E655-0691-164F-A1EC-D7CF8088603F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66608E9-7566-1A4F-83F3-2C26E15FF26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00F32902-A6CC-564C-BCC8-145F7A63EE61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600D91A-DDB6-7648-B19E-5C83AB46C12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63016E9A-337F-3A4A-8F89-1A6FE66E3DAB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EC532F7-8FE2-0543-B98E-FCE2A65B07B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B46D4214-B4A0-FF4F-8878-BC96EF3FE82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810335D-9FC9-FD40-8077-FDDB457CA28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D1910A2-441F-B549-9F76-C5EBF59C4CD7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9158338-CC73-174E-B90F-BCFF43EE3012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7646CAF2-2A1C-2946-9F94-6EF40681E8F2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4AD3790E-DF7D-ED4E-82DB-4C24CE8D2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715" y="1471346"/>
            <a:ext cx="1086592" cy="5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4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4D3BBB-D80E-044E-A3E3-206F4E36E630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of </a:t>
            </a:r>
            <a:r>
              <a:rPr lang="fr-FR" sz="1200" dirty="0" err="1"/>
              <a:t>climate</a:t>
            </a:r>
            <a:r>
              <a:rPr lang="fr-FR" sz="1200" dirty="0"/>
              <a:t> change on the </a:t>
            </a:r>
            <a:r>
              <a:rPr lang="fr-FR" sz="1200" dirty="0" err="1"/>
              <a:t>functional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of </a:t>
            </a:r>
            <a:r>
              <a:rPr lang="fr-FR" sz="1200" dirty="0" err="1"/>
              <a:t>fish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r>
              <a:rPr lang="fr-FR" sz="1200" dirty="0"/>
              <a:t> in </a:t>
            </a:r>
            <a:r>
              <a:rPr lang="fr-FR" sz="1200" dirty="0" err="1"/>
              <a:t>European</a:t>
            </a:r>
            <a:r>
              <a:rPr lang="fr-FR" sz="1200" dirty="0"/>
              <a:t> waters						             Master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97969-B216-8640-BD3E-DBC60364E521}"/>
              </a:ext>
            </a:extLst>
          </p:cNvPr>
          <p:cNvSpPr/>
          <p:nvPr/>
        </p:nvSpPr>
        <p:spPr>
          <a:xfrm>
            <a:off x="0" y="6487413"/>
            <a:ext cx="12192000" cy="178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Etienne Fort											                  OSU Pythéas - CESAB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ECC230-4367-3140-8D9F-344D527BECB9}"/>
              </a:ext>
            </a:extLst>
          </p:cNvPr>
          <p:cNvSpPr txBox="1"/>
          <p:nvPr/>
        </p:nvSpPr>
        <p:spPr>
          <a:xfrm>
            <a:off x="107919" y="708087"/>
            <a:ext cx="4649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Seuil de présence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8FA378-F024-3849-90D7-8FF983116C33}"/>
              </a:ext>
            </a:extLst>
          </p:cNvPr>
          <p:cNvSpPr txBox="1"/>
          <p:nvPr/>
        </p:nvSpPr>
        <p:spPr>
          <a:xfrm>
            <a:off x="4725747" y="1457153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Habitat </a:t>
            </a:r>
            <a:r>
              <a:rPr lang="fr-FR" sz="2000" b="1" dirty="0" err="1"/>
              <a:t>suitability</a:t>
            </a:r>
            <a:r>
              <a:rPr lang="fr-FR" sz="2000" b="1" dirty="0"/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064E4D-78DF-1F43-B2F1-86069B27561D}"/>
              </a:ext>
            </a:extLst>
          </p:cNvPr>
          <p:cNvGrpSpPr/>
          <p:nvPr/>
        </p:nvGrpSpPr>
        <p:grpSpPr>
          <a:xfrm>
            <a:off x="363119" y="1834377"/>
            <a:ext cx="10713890" cy="374587"/>
            <a:chOff x="418379" y="2707915"/>
            <a:chExt cx="10713890" cy="374587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5DF55F9-F3D2-CB40-AF3C-F2553E848A16}"/>
                </a:ext>
              </a:extLst>
            </p:cNvPr>
            <p:cNvSpPr txBox="1"/>
            <p:nvPr/>
          </p:nvSpPr>
          <p:spPr>
            <a:xfrm>
              <a:off x="418379" y="2707915"/>
              <a:ext cx="4822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C00000"/>
                  </a:solidFill>
                </a:rPr>
                <a:t>Continuous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indices ~ </a:t>
              </a:r>
              <a:r>
                <a:rPr lang="fr-FR" dirty="0" err="1"/>
                <a:t>Probability</a:t>
              </a:r>
              <a:r>
                <a:rPr lang="fr-FR" dirty="0"/>
                <a:t>  (</a:t>
              </a:r>
              <a:r>
                <a:rPr lang="fr-FR" dirty="0" err="1"/>
                <a:t>from</a:t>
              </a:r>
              <a:r>
                <a:rPr lang="fr-FR" dirty="0"/>
                <a:t> 0 to 1)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183C0D4-B83A-164B-A9D1-F325591A03BB}"/>
                </a:ext>
              </a:extLst>
            </p:cNvPr>
            <p:cNvSpPr txBox="1"/>
            <p:nvPr/>
          </p:nvSpPr>
          <p:spPr>
            <a:xfrm>
              <a:off x="6653658" y="2713170"/>
              <a:ext cx="447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Binomial</a:t>
              </a:r>
              <a:r>
                <a:rPr lang="fr-FR" dirty="0">
                  <a:solidFill>
                    <a:srgbClr val="C00000"/>
                  </a:solidFill>
                </a:rPr>
                <a:t> </a:t>
              </a:r>
              <a:r>
                <a:rPr lang="fr-FR" dirty="0"/>
                <a:t>values ~ </a:t>
              </a:r>
              <a:r>
                <a:rPr lang="fr-FR" dirty="0" err="1"/>
                <a:t>Presence</a:t>
              </a:r>
              <a:r>
                <a:rPr lang="fr-FR" dirty="0"/>
                <a:t>/Absence (0 or 1)</a:t>
              </a:r>
            </a:p>
          </p:txBody>
        </p:sp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25772FB8-0D63-7F44-87B4-C93C831C57BE}"/>
                </a:ext>
              </a:extLst>
            </p:cNvPr>
            <p:cNvSpPr/>
            <p:nvPr/>
          </p:nvSpPr>
          <p:spPr>
            <a:xfrm>
              <a:off x="5205962" y="2755807"/>
              <a:ext cx="1088362" cy="28405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ounded Rectangle 36">
            <a:extLst>
              <a:ext uri="{FF2B5EF4-FFF2-40B4-BE49-F238E27FC236}">
                <a16:creationId xmlns:a16="http://schemas.microsoft.com/office/drawing/2014/main" id="{B4DDD2BB-17B5-3943-8205-895FFA2B09DB}"/>
              </a:ext>
            </a:extLst>
          </p:cNvPr>
          <p:cNvSpPr/>
          <p:nvPr/>
        </p:nvSpPr>
        <p:spPr>
          <a:xfrm>
            <a:off x="9705252" y="4719704"/>
            <a:ext cx="2333034" cy="914400"/>
          </a:xfrm>
          <a:prstGeom prst="roundRect">
            <a:avLst/>
          </a:prstGeom>
          <a:solidFill>
            <a:srgbClr val="28728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1 optimal </a:t>
            </a:r>
            <a:r>
              <a:rPr lang="fr-FR" sz="2200" dirty="0" err="1"/>
              <a:t>threshold</a:t>
            </a:r>
            <a:endParaRPr lang="fr-FR" sz="2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F3A84-293D-3547-A9ED-BFA0618DA0F0}"/>
              </a:ext>
            </a:extLst>
          </p:cNvPr>
          <p:cNvGrpSpPr/>
          <p:nvPr/>
        </p:nvGrpSpPr>
        <p:grpSpPr>
          <a:xfrm>
            <a:off x="393909" y="4142133"/>
            <a:ext cx="5276766" cy="2157615"/>
            <a:chOff x="1173746" y="3448748"/>
            <a:chExt cx="5276766" cy="2157615"/>
          </a:xfrm>
        </p:grpSpPr>
        <p:sp>
          <p:nvSpPr>
            <p:cNvPr id="63" name="Accolade ouvrante 20">
              <a:extLst>
                <a:ext uri="{FF2B5EF4-FFF2-40B4-BE49-F238E27FC236}">
                  <a16:creationId xmlns:a16="http://schemas.microsoft.com/office/drawing/2014/main" id="{A93C47F1-62C0-0948-98F7-4926138F4EB1}"/>
                </a:ext>
              </a:extLst>
            </p:cNvPr>
            <p:cNvSpPr/>
            <p:nvPr/>
          </p:nvSpPr>
          <p:spPr>
            <a:xfrm flipH="1">
              <a:off x="3566155" y="3448748"/>
              <a:ext cx="462771" cy="2157615"/>
            </a:xfrm>
            <a:prstGeom prst="leftBrace">
              <a:avLst>
                <a:gd name="adj1" fmla="val 57222"/>
                <a:gd name="adj2" fmla="val 50000"/>
              </a:avLst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85AC4A"/>
                </a:highlight>
              </a:endParaRPr>
            </a:p>
          </p:txBody>
        </p:sp>
        <p:sp>
          <p:nvSpPr>
            <p:cNvPr id="64" name="Rounded Rectangle 4">
              <a:extLst>
                <a:ext uri="{FF2B5EF4-FFF2-40B4-BE49-F238E27FC236}">
                  <a16:creationId xmlns:a16="http://schemas.microsoft.com/office/drawing/2014/main" id="{454E75E9-4974-7349-8FE0-21C58D4E1068}"/>
                </a:ext>
              </a:extLst>
            </p:cNvPr>
            <p:cNvSpPr/>
            <p:nvPr/>
          </p:nvSpPr>
          <p:spPr>
            <a:xfrm>
              <a:off x="1173746" y="4691963"/>
              <a:ext cx="2211308" cy="914400"/>
            </a:xfrm>
            <a:prstGeom prst="roundRect">
              <a:avLst/>
            </a:prstGeom>
            <a:solidFill>
              <a:srgbClr val="6F6F6F"/>
            </a:solidFill>
            <a:ln>
              <a:solidFill>
                <a:srgbClr val="6F6F6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5 Stastical models</a:t>
              </a:r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44A242D0-8953-6840-9442-45CEA67CAC51}"/>
                </a:ext>
              </a:extLst>
            </p:cNvPr>
            <p:cNvSpPr/>
            <p:nvPr/>
          </p:nvSpPr>
          <p:spPr>
            <a:xfrm>
              <a:off x="1173746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12 Occurences</a:t>
              </a:r>
            </a:p>
            <a:p>
              <a:pPr algn="ctr"/>
              <a:r>
                <a:rPr lang="en-GB" dirty="0"/>
                <a:t>d</a:t>
              </a:r>
              <a:r>
                <a:rPr lang="en-CH"/>
                <a:t>ata </a:t>
              </a:r>
              <a:r>
                <a:rPr lang="en-CH" dirty="0"/>
                <a:t>sets</a:t>
              </a:r>
            </a:p>
          </p:txBody>
        </p:sp>
        <p:sp>
          <p:nvSpPr>
            <p:cNvPr id="68" name="Rounded Rectangle 36">
              <a:extLst>
                <a:ext uri="{FF2B5EF4-FFF2-40B4-BE49-F238E27FC236}">
                  <a16:creationId xmlns:a16="http://schemas.microsoft.com/office/drawing/2014/main" id="{444D568E-1FA9-E546-834F-C221FC8586B3}"/>
                </a:ext>
              </a:extLst>
            </p:cNvPr>
            <p:cNvSpPr/>
            <p:nvPr/>
          </p:nvSpPr>
          <p:spPr>
            <a:xfrm>
              <a:off x="4239204" y="3448748"/>
              <a:ext cx="2211308" cy="914400"/>
            </a:xfrm>
            <a:prstGeom prst="roundRect">
              <a:avLst/>
            </a:prstGeom>
            <a:solidFill>
              <a:srgbClr val="28728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12 </a:t>
              </a:r>
              <a:r>
                <a:rPr lang="fr-FR" dirty="0" err="1"/>
                <a:t>present</a:t>
              </a:r>
              <a:r>
                <a:rPr lang="fr-FR" dirty="0"/>
                <a:t> data sets of </a:t>
              </a:r>
              <a:r>
                <a:rPr lang="fr-FR" dirty="0" err="1"/>
                <a:t>predictions</a:t>
              </a:r>
              <a:endParaRPr lang="fr-FR" dirty="0"/>
            </a:p>
          </p:txBody>
        </p:sp>
      </p:grpSp>
      <p:sp>
        <p:nvSpPr>
          <p:cNvPr id="69" name="Rounded Rectangle 8">
            <a:extLst>
              <a:ext uri="{FF2B5EF4-FFF2-40B4-BE49-F238E27FC236}">
                <a16:creationId xmlns:a16="http://schemas.microsoft.com/office/drawing/2014/main" id="{2AB179F1-4A50-4446-9618-667E759B5880}"/>
              </a:ext>
            </a:extLst>
          </p:cNvPr>
          <p:cNvSpPr/>
          <p:nvPr/>
        </p:nvSpPr>
        <p:spPr>
          <a:xfrm>
            <a:off x="3459367" y="2580933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Weigthed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by the TSS</a:t>
            </a:r>
            <a:endParaRPr lang="en-CH" dirty="0"/>
          </a:p>
        </p:txBody>
      </p:sp>
      <p:cxnSp>
        <p:nvCxnSpPr>
          <p:cNvPr id="70" name="Connecteur droit avec flèche 24">
            <a:extLst>
              <a:ext uri="{FF2B5EF4-FFF2-40B4-BE49-F238E27FC236}">
                <a16:creationId xmlns:a16="http://schemas.microsoft.com/office/drawing/2014/main" id="{ADCCEBE6-38F0-A34C-94B5-53DE04BE3C65}"/>
              </a:ext>
            </a:extLst>
          </p:cNvPr>
          <p:cNvCxnSpPr>
            <a:cxnSpLocks/>
          </p:cNvCxnSpPr>
          <p:nvPr/>
        </p:nvCxnSpPr>
        <p:spPr>
          <a:xfrm>
            <a:off x="4607212" y="3540140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4">
            <a:extLst>
              <a:ext uri="{FF2B5EF4-FFF2-40B4-BE49-F238E27FC236}">
                <a16:creationId xmlns:a16="http://schemas.microsoft.com/office/drawing/2014/main" id="{0AC609FB-9BC1-7B44-923A-22FA2E5C08EF}"/>
              </a:ext>
            </a:extLst>
          </p:cNvPr>
          <p:cNvSpPr/>
          <p:nvPr/>
        </p:nvSpPr>
        <p:spPr>
          <a:xfrm>
            <a:off x="3476119" y="5385348"/>
            <a:ext cx="221130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en-CH" dirty="0"/>
          </a:p>
        </p:txBody>
      </p:sp>
      <p:sp>
        <p:nvSpPr>
          <p:cNvPr id="73" name="Accolade ouvrante 20">
            <a:extLst>
              <a:ext uri="{FF2B5EF4-FFF2-40B4-BE49-F238E27FC236}">
                <a16:creationId xmlns:a16="http://schemas.microsoft.com/office/drawing/2014/main" id="{E5260820-8DB5-5443-A3A1-D81FCBE8C38B}"/>
              </a:ext>
            </a:extLst>
          </p:cNvPr>
          <p:cNvSpPr/>
          <p:nvPr/>
        </p:nvSpPr>
        <p:spPr>
          <a:xfrm flipH="1">
            <a:off x="5891083" y="4140504"/>
            <a:ext cx="462771" cy="2157615"/>
          </a:xfrm>
          <a:prstGeom prst="leftBrace">
            <a:avLst>
              <a:gd name="adj1" fmla="val 57222"/>
              <a:gd name="adj2" fmla="val 50000"/>
            </a:avLst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5AC4A"/>
              </a:highlight>
            </a:endParaRPr>
          </a:p>
        </p:txBody>
      </p:sp>
      <p:sp>
        <p:nvSpPr>
          <p:cNvPr id="74" name="Rounded Rectangle 4">
            <a:extLst>
              <a:ext uri="{FF2B5EF4-FFF2-40B4-BE49-F238E27FC236}">
                <a16:creationId xmlns:a16="http://schemas.microsoft.com/office/drawing/2014/main" id="{0F82C491-97CA-C045-9528-0E3D83ABABDC}"/>
              </a:ext>
            </a:extLst>
          </p:cNvPr>
          <p:cNvSpPr/>
          <p:nvPr/>
        </p:nvSpPr>
        <p:spPr>
          <a:xfrm>
            <a:off x="6534955" y="4719161"/>
            <a:ext cx="2211308" cy="914400"/>
          </a:xfrm>
          <a:prstGeom prst="roundRect">
            <a:avLst/>
          </a:prstGeom>
          <a:solidFill>
            <a:srgbClr val="6F6F6F"/>
          </a:solidFill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 </a:t>
            </a:r>
            <a:r>
              <a:rPr lang="fr-FR" dirty="0" err="1"/>
              <a:t>thresholds</a:t>
            </a:r>
            <a:endParaRPr lang="en-CH" dirty="0"/>
          </a:p>
        </p:txBody>
      </p:sp>
      <p:sp>
        <p:nvSpPr>
          <p:cNvPr id="75" name="Rounded Rectangle 8">
            <a:extLst>
              <a:ext uri="{FF2B5EF4-FFF2-40B4-BE49-F238E27FC236}">
                <a16:creationId xmlns:a16="http://schemas.microsoft.com/office/drawing/2014/main" id="{EE1FA23C-1320-7340-BC93-9186950AAE7F}"/>
              </a:ext>
            </a:extLst>
          </p:cNvPr>
          <p:cNvSpPr/>
          <p:nvPr/>
        </p:nvSpPr>
        <p:spPr>
          <a:xfrm>
            <a:off x="6542848" y="3173677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Weigthed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by the TSS</a:t>
            </a:r>
            <a:endParaRPr lang="en-CH" dirty="0"/>
          </a:p>
        </p:txBody>
      </p:sp>
      <p:cxnSp>
        <p:nvCxnSpPr>
          <p:cNvPr id="76" name="Connecteur droit avec flèche 24">
            <a:extLst>
              <a:ext uri="{FF2B5EF4-FFF2-40B4-BE49-F238E27FC236}">
                <a16:creationId xmlns:a16="http://schemas.microsoft.com/office/drawing/2014/main" id="{C129E560-4EA6-ED47-9647-048E0902A1B0}"/>
              </a:ext>
            </a:extLst>
          </p:cNvPr>
          <p:cNvCxnSpPr>
            <a:cxnSpLocks/>
          </p:cNvCxnSpPr>
          <p:nvPr/>
        </p:nvCxnSpPr>
        <p:spPr>
          <a:xfrm>
            <a:off x="7640609" y="4140504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24">
            <a:extLst>
              <a:ext uri="{FF2B5EF4-FFF2-40B4-BE49-F238E27FC236}">
                <a16:creationId xmlns:a16="http://schemas.microsoft.com/office/drawing/2014/main" id="{5D30143D-D8A1-C148-89B5-1B8692DA6D77}"/>
              </a:ext>
            </a:extLst>
          </p:cNvPr>
          <p:cNvCxnSpPr>
            <a:cxnSpLocks/>
          </p:cNvCxnSpPr>
          <p:nvPr/>
        </p:nvCxnSpPr>
        <p:spPr>
          <a:xfrm flipV="1">
            <a:off x="8834513" y="5173514"/>
            <a:ext cx="782488" cy="1"/>
          </a:xfrm>
          <a:prstGeom prst="straightConnector1">
            <a:avLst/>
          </a:prstGeom>
          <a:ln w="76200">
            <a:solidFill>
              <a:srgbClr val="EF8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8">
            <a:extLst>
              <a:ext uri="{FF2B5EF4-FFF2-40B4-BE49-F238E27FC236}">
                <a16:creationId xmlns:a16="http://schemas.microsoft.com/office/drawing/2014/main" id="{A7788255-AB18-0840-81DB-F449F321FE16}"/>
              </a:ext>
            </a:extLst>
          </p:cNvPr>
          <p:cNvSpPr/>
          <p:nvPr/>
        </p:nvSpPr>
        <p:spPr>
          <a:xfrm>
            <a:off x="9766115" y="3183757"/>
            <a:ext cx="2211308" cy="853495"/>
          </a:xfrm>
          <a:prstGeom prst="roundRect">
            <a:avLst/>
          </a:prstGeom>
          <a:solidFill>
            <a:srgbClr val="85AC4A"/>
          </a:solidFill>
          <a:ln>
            <a:solidFill>
              <a:srgbClr val="7EA5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Simple </a:t>
            </a:r>
            <a:r>
              <a:rPr lang="fr-FR" dirty="0" err="1"/>
              <a:t>mean</a:t>
            </a:r>
            <a:endParaRPr lang="en-CH" dirty="0"/>
          </a:p>
        </p:txBody>
      </p:sp>
      <p:cxnSp>
        <p:nvCxnSpPr>
          <p:cNvPr id="79" name="Connecteur droit avec flèche 24">
            <a:extLst>
              <a:ext uri="{FF2B5EF4-FFF2-40B4-BE49-F238E27FC236}">
                <a16:creationId xmlns:a16="http://schemas.microsoft.com/office/drawing/2014/main" id="{00587288-BAEA-2C44-BF32-4924FE03162A}"/>
              </a:ext>
            </a:extLst>
          </p:cNvPr>
          <p:cNvCxnSpPr>
            <a:cxnSpLocks/>
          </p:cNvCxnSpPr>
          <p:nvPr/>
        </p:nvCxnSpPr>
        <p:spPr>
          <a:xfrm>
            <a:off x="10899004" y="4140504"/>
            <a:ext cx="0" cy="491305"/>
          </a:xfrm>
          <a:prstGeom prst="straightConnector1">
            <a:avLst/>
          </a:prstGeom>
          <a:ln w="76200">
            <a:solidFill>
              <a:srgbClr val="EF9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31A6DEB6-533A-4A45-9752-DB1D3CB3BAB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745B57-79F2-B247-A1D6-8C09E90785D1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0CAB62BA-577B-7A4B-A40B-A2BCFAE28F11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CF17B11A-1E9C-6D49-B8CD-51F28299591B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7A6E559D-9123-EF42-B0F6-5A4EE8BAA44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67E4F621-03EB-EF4C-9E90-1B1AE97D81D6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C7AFCD49-DD99-D046-A945-5E3EFECD0694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00196DC5-C52C-134A-857F-E4F7C35B8780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785B1A42-54BE-504D-804C-EB117E1EC733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126525E4-05C8-854E-847D-41F6F59E8DFC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7B5ABE4A-9027-0F41-A686-102D5B1C1C0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9DFD60E8-60B0-0D4C-BB4E-10100F9A57BD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2E2B9928-01C0-3F4E-805A-C137E252597F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F1696FB3-2EED-2340-A435-8C5D5C9ADCD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36C17500-4EA1-974B-85B4-DC8673464BB0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B9A5958-C2EE-1E4E-84CB-5B05EB525205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FBEB86AF-418B-154C-9726-6EDF91D48F2E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B98969F-A3A9-074C-98AE-B880C3327B53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CCC2707-040C-1B43-ABC5-43CCA5A679FE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900C1D52-D7F7-274A-95E9-88DD80E1120B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3F8FA2F2-0C83-3A41-895B-2A740AD8ED28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86CFC8D6-4459-954A-A531-739D0D6A5F4F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4BBA90BD-065F-E244-81EF-1DD0F182ABA4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517340FC-F232-6146-8E50-FB380945EB9D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23D6225-BA1B-5D46-8616-F00195C74D00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252EED27-596A-274F-82D7-0B0CFD08E1D5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56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7704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Caractérisation de l’échantillonnage au niveau des traits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https://lh5.googleusercontent.com/pf_Ep4l-1_QFI-X2KlvJd6N8PeaeqtfjFmLnEfJ5vFPJfZ-EUVvmf-xA-f2-yAak7YKFds-j6fdZoSj8KEFSmT4uygNlsHpe20MkT4q2vypuzSWfWX8bkfNVCVXaXB0BBqfV8ZHOeFKBWyc=s2048">
            <a:extLst>
              <a:ext uri="{FF2B5EF4-FFF2-40B4-BE49-F238E27FC236}">
                <a16:creationId xmlns:a16="http://schemas.microsoft.com/office/drawing/2014/main" id="{CA98D12C-FCF0-B24A-A501-9D93AB82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14" y="1654876"/>
            <a:ext cx="7976709" cy="471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49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7704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Caractérisation de l’échantillonnage au niveau des traits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https://lh4.googleusercontent.com/yF9pmrUZd-2FDXT6jS-NHtiXHOecGhZia4ZlLlPLUN5caYJ9LHf7Rqw7Q9wuIcpH-cg_vk-D0MqxqSgV63gA_zBAPgF5wQtPZXEu8TWNrpWzGzUxJTBkhbLer816kNoZZ4eJaVrcxC98qmo=s2048">
            <a:extLst>
              <a:ext uri="{FF2B5EF4-FFF2-40B4-BE49-F238E27FC236}">
                <a16:creationId xmlns:a16="http://schemas.microsoft.com/office/drawing/2014/main" id="{3A880776-6168-F74D-B87A-AFB6D949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8" y="1617442"/>
            <a:ext cx="7886709" cy="465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193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7704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Caractérisation de l’échantillonnage au niveau des traits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https://lh4.googleusercontent.com/7sIXCHFXzeB2uLwFsVgiIjSaTGMiHg8OYjgy180HFTj-Q7MUwnpuQGLJ2esO411Me_BdIPFIi-BhQe1vN_C42kyfuDL2fjiNTcdKcyYwJ-7pg5lTHdiwY_hGK3o8W7uWgxpMcPyU0Q0fgTI=s2048">
            <a:extLst>
              <a:ext uri="{FF2B5EF4-FFF2-40B4-BE49-F238E27FC236}">
                <a16:creationId xmlns:a16="http://schemas.microsoft.com/office/drawing/2014/main" id="{01B3BA02-2EFB-F04B-AA96-0532996B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13" y="1360254"/>
            <a:ext cx="8648709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304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7704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Caractérisation de l’échantillonnage au niveau des traits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https://lh6.googleusercontent.com/SD6vdVLUdM23ChO6bBBDLYQn81NvQ2euaedkgZh6Tqcu6VO9oZ6cFklil5ai6cCnDlbwTLuCcNswPnEm_u7nKQmpOeQJGzEYX9iOzV1kqPd-xZ0RXHFz8QwKSnQOodiaix0UoOxhomhfDak=s2048">
            <a:extLst>
              <a:ext uri="{FF2B5EF4-FFF2-40B4-BE49-F238E27FC236}">
                <a16:creationId xmlns:a16="http://schemas.microsoft.com/office/drawing/2014/main" id="{CC02578A-DEE6-1F46-ABA7-A8D66EAA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13" y="1307082"/>
            <a:ext cx="8738709" cy="516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53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7704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des conditions environnementales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9B08DA-26B9-7B4D-99DB-9AD1704E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95" y="1214850"/>
            <a:ext cx="7202009" cy="54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5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AE67F5-C21E-5E42-B494-21F6AA88783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Projections futures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5F2A4D-3EEB-B44E-9CD7-46CA9168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3" y="2577006"/>
            <a:ext cx="7802088" cy="24824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A9308C-1456-0345-B43F-F66D2818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4" r="13144"/>
          <a:stretch/>
        </p:blipFill>
        <p:spPr>
          <a:xfrm>
            <a:off x="8026409" y="2343090"/>
            <a:ext cx="3983413" cy="271639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5AE7387E-E74E-DB40-9C7A-CA997B2F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8070">
            <a:off x="6926693" y="1040712"/>
            <a:ext cx="1743649" cy="17436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2D914B-BADC-AA47-8F5A-41842175BCF1}"/>
              </a:ext>
            </a:extLst>
          </p:cNvPr>
          <p:cNvSpPr txBox="1"/>
          <p:nvPr/>
        </p:nvSpPr>
        <p:spPr>
          <a:xfrm>
            <a:off x="5289689" y="1763153"/>
            <a:ext cx="161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Daurade royale</a:t>
            </a:r>
          </a:p>
        </p:txBody>
      </p:sp>
    </p:spTree>
    <p:extLst>
      <p:ext uri="{BB962C8B-B14F-4D97-AF65-F5344CB8AC3E}">
        <p14:creationId xmlns:p14="http://schemas.microsoft.com/office/powerpoint/2010/main" val="1125387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D06ECA52-2854-AC48-A438-CD13E29D6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6507" r="52247" b="11848"/>
          <a:stretch/>
        </p:blipFill>
        <p:spPr>
          <a:xfrm>
            <a:off x="755778" y="747513"/>
            <a:ext cx="2492352" cy="1851769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3AEC61F4-FE66-B84B-AF50-FE6CD8E49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562" r="52000" b="11146"/>
          <a:stretch/>
        </p:blipFill>
        <p:spPr>
          <a:xfrm>
            <a:off x="3569184" y="912732"/>
            <a:ext cx="2501210" cy="187828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D862BF12-DE96-EB44-878B-38559340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6146" r="52417" b="11146"/>
          <a:stretch/>
        </p:blipFill>
        <p:spPr>
          <a:xfrm>
            <a:off x="6456271" y="851090"/>
            <a:ext cx="2510947" cy="190966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C05E808-67EE-1840-BE38-427AEC553F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6355" r="52250" b="11770"/>
          <a:stretch/>
        </p:blipFill>
        <p:spPr>
          <a:xfrm>
            <a:off x="9258612" y="903498"/>
            <a:ext cx="2559269" cy="1926806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2C4C598-0ED3-EE42-B0E2-1BA78DCA26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5490" r="52807" b="11802"/>
          <a:stretch/>
        </p:blipFill>
        <p:spPr>
          <a:xfrm>
            <a:off x="755778" y="2783840"/>
            <a:ext cx="2418697" cy="1859412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F4A6F7A-D246-1244-B394-7E0F67BB76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6638" r="52083" b="11904"/>
          <a:stretch/>
        </p:blipFill>
        <p:spPr>
          <a:xfrm>
            <a:off x="3569327" y="2941882"/>
            <a:ext cx="2267043" cy="170137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370C8E8A-362A-9D4E-B5EE-1486FAE50D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" t="6979" r="52167" b="11771"/>
          <a:stretch/>
        </p:blipFill>
        <p:spPr>
          <a:xfrm>
            <a:off x="6483957" y="2830304"/>
            <a:ext cx="2426561" cy="181294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41A53864-0B1B-4345-91A4-C5E71B43FB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6979" r="52333" b="11146"/>
          <a:stretch/>
        </p:blipFill>
        <p:spPr>
          <a:xfrm>
            <a:off x="4985324" y="4742952"/>
            <a:ext cx="2499553" cy="187109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9FFBB66F-A14D-684F-A3B0-FBEA1D75AB9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5938" r="51917" b="11979"/>
          <a:stretch/>
        </p:blipFill>
        <p:spPr>
          <a:xfrm>
            <a:off x="2132649" y="4738887"/>
            <a:ext cx="2482363" cy="1859413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9F15CC13-CE37-4D4F-A3DE-2CA8FEF2F0E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6771" r="52417" b="11563"/>
          <a:stretch/>
        </p:blipFill>
        <p:spPr>
          <a:xfrm>
            <a:off x="9319374" y="2913117"/>
            <a:ext cx="2376555" cy="179155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53C8CFF3-6B56-6A44-B8F7-A8DE3B1C66B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6563" r="52417" b="11354"/>
          <a:stretch/>
        </p:blipFill>
        <p:spPr>
          <a:xfrm>
            <a:off x="8086902" y="4691558"/>
            <a:ext cx="2464943" cy="18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22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https://lh5.googleusercontent.com/MFhh48_zWSDG5Hsczsqf0OYTQbhM0Z9DbAbI0B3O4DHbrjnRUB5fsmgxKmL1s5lnFkD210qXvjR8PucbeocQ3drfGv0PVh40lghZRM3zs-zWJTsHsvW8anrWIj2RHQhyfn1TDS4m39YQbUk=s2048">
            <a:extLst>
              <a:ext uri="{FF2B5EF4-FFF2-40B4-BE49-F238E27FC236}">
                <a16:creationId xmlns:a16="http://schemas.microsoft.com/office/drawing/2014/main" id="{5E2DA0D4-5FBD-4241-ACEE-035774B4C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79" y="1359718"/>
            <a:ext cx="6608771" cy="500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E485953A-4A87-6A40-8003-06D003CBC5B7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</p:txBody>
      </p:sp>
    </p:spTree>
    <p:extLst>
      <p:ext uri="{BB962C8B-B14F-4D97-AF65-F5344CB8AC3E}">
        <p14:creationId xmlns:p14="http://schemas.microsoft.com/office/powerpoint/2010/main" val="213570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FCCD5A28-D07D-6F48-9CFC-FB291F83E5F9}"/>
              </a:ext>
            </a:extLst>
          </p:cNvPr>
          <p:cNvSpPr txBox="1"/>
          <p:nvPr/>
        </p:nvSpPr>
        <p:spPr>
          <a:xfrm>
            <a:off x="2001697" y="3088008"/>
            <a:ext cx="81886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Matériels et Méthodes</a:t>
            </a:r>
            <a:endParaRPr lang="fr-FR" sz="6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5B1C76-9381-624B-8A39-1204C042C18C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DDA2AD-82A0-564C-B2E6-4ADA6F2633D3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95E7D65-7FA6-2E42-A3B3-66B0F4AFB80F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C5A4C42-C1E1-E347-9C13-103F86C168B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8CBAE77-2FC1-C641-B1F6-3B9B8CB48C7B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53E728A0-630F-C94D-BD05-5BBE3E362ED4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16435C9-8F61-F247-A279-606E8B704EEB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95BE3A92-31FB-C448-9DE1-F614CA26087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1D2E09C-3127-7243-AF5A-A46D43C572E8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196CC58-B47B-B348-8C37-1EB4E836130A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3EA9926B-1117-DF45-9975-7BA9FFA62658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B2CE1D4-8269-5F4A-A3AD-656523E0D633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E81926C-26ED-D241-9E3D-C126FB95FE37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C69B421-B86C-464C-9C2B-2F7151E8846D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CB107B4-2CD8-5A47-BD8E-813EEE04691C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85E927CE-0801-794C-958E-76116D47A608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A534638-521F-794F-84FE-4EAC7079655A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91406537-97B5-1E40-AD50-D38945F7BE51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13E3DE1-9A26-B046-8429-FB7AB0898A6D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74923C9-6AA5-3547-A4BE-F794BF7E2145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FEBD714-F66D-F74D-A2DA-FF4201120DC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F9DAC7D-6E0D-984C-82CA-3E4EF40CD6A2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1DF29F4-5B90-7B48-B0E3-8E33B7C5D846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4CC2CEA-302A-264D-A26A-8A620551515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82ABA2C9-D93E-934F-BD2F-20221A6A1010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8FF9106E-4709-9E44-AA40-0656285F719A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941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44895F1-8950-724A-88B8-9C1135627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91"/>
          <a:stretch/>
        </p:blipFill>
        <p:spPr>
          <a:xfrm>
            <a:off x="24733" y="1695819"/>
            <a:ext cx="8020668" cy="42869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447E119-E8FB-1442-971B-DFC2FEAF6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7" r="49370" b="24758"/>
          <a:stretch/>
        </p:blipFill>
        <p:spPr>
          <a:xfrm>
            <a:off x="8045401" y="1695820"/>
            <a:ext cx="4076749" cy="21605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6742D2-4C5F-604F-A881-3582FD7F33BA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93044EC-7C15-BB42-8D16-33FF1EE23481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6015D58-5EA0-CC45-818A-0DFABD335C61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3CAEF9B-65E4-1642-962B-7AA0635156C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01832F41-B6C4-4941-8B48-53CCBA006AD7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7E59D412-1A59-DA4F-AAFA-120D3CECE6BB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271DD811-84EF-7343-8188-13E56D1E562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D0B90D-F455-D94D-A0BA-9A7B3775C0F3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E0B2C63-9138-254D-81A9-3418EDCE95BF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9F4D806-8E47-6641-98D6-7DA1E28F5AE7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33312DB-4531-124A-8F8D-056EFF24A95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B3B7C0C-2040-ED4B-B36C-0A0ABEBE2FB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CF5F5EC-A407-604B-B1FD-964960CA1EF6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6440155-84AE-884F-8701-8307CE501A6A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0107E3E-B521-6740-B76B-534594A4C194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8FD4DB1-1D43-6147-9419-5909C004F3E0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D77FF2E-E6A9-1F4B-95B3-A124559C6B0C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58A9A0A-39B5-3442-BC35-1B538DAADB09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D2F802E-32D1-5449-B7BA-2ED1A2CD2789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EBD359A-E5DC-ED4B-85B2-C934F0385397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97EC160-F8E1-8C4C-B4BD-890E110032D0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132250D-4294-434B-8B79-9FF6A80DF7D0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AA57706-73CB-E14D-AEAF-D58713D8DA92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8D03282-D5C6-CD41-B067-19924582CCCB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297350D-17E4-564E-AF26-386694A78FAB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0A9E44C-FF79-4549-BD94-18CA5AD15200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avec les traits</a:t>
            </a:r>
          </a:p>
        </p:txBody>
      </p:sp>
    </p:spTree>
    <p:extLst>
      <p:ext uri="{BB962C8B-B14F-4D97-AF65-F5344CB8AC3E}">
        <p14:creationId xmlns:p14="http://schemas.microsoft.com/office/powerpoint/2010/main" val="3427542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DD4DEB-809F-6345-BF5D-F61A16A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2" y="2195943"/>
            <a:ext cx="4864100" cy="3403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623179-8A7B-B445-9E02-C66826B5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93" y="1553404"/>
            <a:ext cx="5780199" cy="40461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5ED755-134C-6548-93AE-A69437E3EFF0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A9220C7-2A7A-BF40-A49D-B9CBF37E960F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50F49A5-69D3-844C-91AE-F91274528965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56B6DAB-B588-F34E-AC78-0B21550AC7B7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2917C71E-0D7C-5D45-B2C2-84D6F5B3CFB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7E070E-2214-B349-BEDF-CBDCCAFD578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AE829725-3E35-B64F-B594-3AA0C044D4E1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2BB3BE9-5952-614A-9896-772680742ADD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22E1BED-0057-F943-823E-90C5BBCD9A29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716CE9E-8BF4-D04F-A1A7-4E3DF91AFBBF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625CD75-D8A2-034F-BBDF-E739DC5C8F9D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BDE7510-67A8-5743-8E6E-3322AFA5975F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8B48EFB-4C5A-0645-957D-483D273C8593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90D4605-0530-FE44-853D-83FC6685D9CC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159E986-CCA4-BD41-9E98-7E0168CA715C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AF11CA0-FA40-BA4C-A5E0-33DE6EF6EF96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30899B9-B3A5-2E45-80C0-E7D54D90A95B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D14F29E-86C8-D145-A05F-9D0E11EE5F24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1F94A74-2920-0E49-9D91-09EAA3B5D4B6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440A9E1-DE4E-D044-8B5E-21DEB8A7E2A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4709A11-226F-C34F-B11E-DC5D29CC8145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58183C1-D59C-094F-88E6-8D7046E6699C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2D67F15-CAE7-AD40-82E5-E1C48D34905D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F08D353-34C9-3748-B856-12CD491E724A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7422E03-D0A8-8D4F-BF00-148E0718D2D3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EA442F0-9CDC-C84E-A8A9-A762F6220DC0}"/>
              </a:ext>
            </a:extLst>
          </p:cNvPr>
          <p:cNvSpPr txBox="1"/>
          <p:nvPr/>
        </p:nvSpPr>
        <p:spPr>
          <a:xfrm>
            <a:off x="107920" y="708087"/>
            <a:ext cx="625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de l’étendue de l’habitat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avec les traits</a:t>
            </a:r>
          </a:p>
        </p:txBody>
      </p:sp>
    </p:spTree>
    <p:extLst>
      <p:ext uri="{BB962C8B-B14F-4D97-AF65-F5344CB8AC3E}">
        <p14:creationId xmlns:p14="http://schemas.microsoft.com/office/powerpoint/2010/main" val="3615900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BF53DF-B295-D842-B6AB-A1D3AC0B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21" y="1138974"/>
            <a:ext cx="8501233" cy="540987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BE4844A9-C55B-D64F-9611-CB82F643BADA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Indices de diversité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82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151699-F4B7-644D-9FEF-12F59081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10972800" cy="3200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CF97D4-DE55-8C48-81F4-0DFC6DF7011E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Indice de diversité - Turnover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74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F0A45B-79E6-3042-8098-A2B595BD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600200"/>
            <a:ext cx="11645900" cy="36576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19ADEB3-4E19-5847-A09E-ADD2C80605D8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Changement taxonomique</a:t>
            </a:r>
          </a:p>
        </p:txBody>
      </p:sp>
    </p:spTree>
    <p:extLst>
      <p:ext uri="{BB962C8B-B14F-4D97-AF65-F5344CB8AC3E}">
        <p14:creationId xmlns:p14="http://schemas.microsoft.com/office/powerpoint/2010/main" val="77828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FA647A-DF82-2B40-AE0F-D0ED55A2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75" y="1384695"/>
            <a:ext cx="5861765" cy="410170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BC2CF341-B846-3443-B78C-7C3D08F8395F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Indices de diversité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51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903E52-C639-8544-B0CF-F53419A0BC3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84A02-A947-BF40-A7BA-1842BFCC1E6B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C73D0E-824E-4A40-A6E5-03C7E8FB0B4D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492AED-302A-4745-A649-C0F6ACDC5ACE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2E5B4B3-B2A9-2E45-9A82-36BF07D7031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958F259-9993-8847-9B23-9B401630CD41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1FABEFF-FDB1-124C-85E3-42727322DC01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BF306D-3C27-4946-BD7C-F842565F97B3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93593-72B9-A946-A18A-21909DAFDCB5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A5856D-D180-B041-A7C6-D401230A2C7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Matériels et Méthodes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3905CA-A7CC-4349-99AE-2E3A4DD57AE1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42A5460-9781-B745-80CB-952401FA4D57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73E02A-67EF-234C-88F5-8776E8E26EBC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466A05-DA27-6041-8FBD-FFDE6AA43AA0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F8CB24-E0B3-BA40-9F0D-0EB6C04B8973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87B5369-B4DF-4646-8565-6A7BC357DD6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A4E45DD-F10A-C44A-8D5C-8BF117F7BC72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4E69C5B-846E-834F-B1E3-0B7D4B1AF8C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481648C-0037-7F44-A266-1906697DA610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CC3D72B-604B-984C-85C4-651A9827DC37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88D6A1-D0B0-2245-A5B5-50CB227B763D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3403C-9058-5942-B128-E2640334AE7A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833A48C-41B6-5746-B0A2-E11AF8BECBAA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076D096-C737-7A4D-B0C6-2405C8D77086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F5CB5E7-DDAB-F344-88D0-D0629B508849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780C6D9-51E3-BD4D-B8D1-BC4A7EA53D5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2F187C-3DD2-0542-8C08-A5100362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37" y="1553404"/>
            <a:ext cx="5026572" cy="4435211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89A5954B-8AF1-214C-9373-ED658B7594C2}"/>
              </a:ext>
            </a:extLst>
          </p:cNvPr>
          <p:cNvSpPr txBox="1"/>
          <p:nvPr/>
        </p:nvSpPr>
        <p:spPr>
          <a:xfrm>
            <a:off x="107920" y="708087"/>
            <a:ext cx="625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Bathymétrie </a:t>
            </a:r>
            <a:endParaRPr lang="fr-FR" sz="22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5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D4133E-1A76-D947-966D-33C4A5EFC103}"/>
              </a:ext>
            </a:extLst>
          </p:cNvPr>
          <p:cNvSpPr txBox="1"/>
          <p:nvPr/>
        </p:nvSpPr>
        <p:spPr>
          <a:xfrm>
            <a:off x="227766" y="783963"/>
            <a:ext cx="3568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Aire d’étude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DAD19-37A1-804D-A0F6-8D8AADE7AB23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A0C39F-E7EE-524D-8347-B41AAC24C92B}"/>
              </a:ext>
            </a:extLst>
          </p:cNvPr>
          <p:cNvGrpSpPr/>
          <p:nvPr/>
        </p:nvGrpSpPr>
        <p:grpSpPr>
          <a:xfrm>
            <a:off x="2854681" y="1147003"/>
            <a:ext cx="6482637" cy="5463521"/>
            <a:chOff x="6065931" y="1112912"/>
            <a:chExt cx="6482637" cy="5463521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450CD83-FC50-0843-9A73-834A98EB5916}"/>
                </a:ext>
              </a:extLst>
            </p:cNvPr>
            <p:cNvSpPr txBox="1"/>
            <p:nvPr/>
          </p:nvSpPr>
          <p:spPr>
            <a:xfrm>
              <a:off x="6334495" y="6268656"/>
              <a:ext cx="621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Figure 1 : </a:t>
              </a:r>
              <a:r>
                <a:rPr lang="fr-FR" sz="1400" dirty="0"/>
                <a:t>Carte des campagnes de chalutage et des écorégions d’intérêt </a:t>
              </a: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640FED2-BE4A-7941-A628-62BF3DB4F4F0}"/>
                </a:ext>
              </a:extLst>
            </p:cNvPr>
            <p:cNvSpPr txBox="1"/>
            <p:nvPr/>
          </p:nvSpPr>
          <p:spPr>
            <a:xfrm>
              <a:off x="8705593" y="1112912"/>
              <a:ext cx="1471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/>
                <a:t>355 espèces</a:t>
              </a: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4F81C3F9-3F95-9F49-869E-42F1461B5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1180" r="1059"/>
            <a:stretch/>
          </p:blipFill>
          <p:spPr>
            <a:xfrm>
              <a:off x="6065931" y="1571574"/>
              <a:ext cx="5979595" cy="4649343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6D2CA8C-3692-2449-A3C0-C509D650A3F5}"/>
              </a:ext>
            </a:extLst>
          </p:cNvPr>
          <p:cNvGrpSpPr/>
          <p:nvPr/>
        </p:nvGrpSpPr>
        <p:grpSpPr>
          <a:xfrm>
            <a:off x="11218761" y="1623438"/>
            <a:ext cx="649537" cy="287830"/>
            <a:chOff x="11097737" y="2005081"/>
            <a:chExt cx="649537" cy="2878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875CB3-67EA-1B48-9568-8143EC9AA59B}"/>
                </a:ext>
              </a:extLst>
            </p:cNvPr>
            <p:cNvSpPr/>
            <p:nvPr/>
          </p:nvSpPr>
          <p:spPr>
            <a:xfrm>
              <a:off x="11178718" y="2247192"/>
              <a:ext cx="487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555CE7-8D48-B643-B612-D6BFFC4AAF9D}"/>
                </a:ext>
              </a:extLst>
            </p:cNvPr>
            <p:cNvSpPr txBox="1"/>
            <p:nvPr/>
          </p:nvSpPr>
          <p:spPr>
            <a:xfrm>
              <a:off x="11097737" y="200508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400 km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id="{F85428A3-5575-6D40-949A-BD6A1DC65099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651124-ECB7-994B-A0F6-C8727CB6DDCD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FB9B7A0-686B-CB4E-86A7-3214427D2D33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D4A693D-9D25-434B-B449-BE817E9E7C79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5FD4BAD-B2DF-904F-8472-F9F58F030854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44754317-23B9-034B-B52F-A6E2D9A80114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84651589-2287-9544-A3BB-18F4D459E772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0C0D98FF-61DB-C84B-95B8-1CCA45369317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603385-A815-AC4A-90BA-4DF98EE06436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0CD5948-E067-0148-8A93-2D84A939CDA5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15771963-D457-304E-B8AD-1495FDA21564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2C75376-7983-AD49-AC34-6F336FC0DBAA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8DA4EE9-36A3-2344-81C0-D693B09130D0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D64C77E-CB15-464B-AE54-AEE967D85151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3C1319E-DF26-574D-9AF8-028A0C1B78DF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7F9E9FE-E57A-684D-97B2-74DF910BC789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BF216495-620D-7E4E-AA5B-3EA1D5C536F1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9F4DFD7C-4C88-2E45-8540-98CFDF3FEB4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07571E5D-3132-554F-B445-96F1A95CFA8D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914F8A39-F3DA-4B4E-99A8-B7BDB85BC0C0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EA0923F8-B325-DB40-84E3-A64CC44D7820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1B6058A8-B124-9045-ACF3-267591F64D9E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FC76AC7-D7FD-4142-86B2-FD5C370EE6DF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6075E1A1-C060-844F-8B06-5500BD59225F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336717F-EB30-2C4E-A33C-A5B995FDA540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5BB961AD-F10D-204D-8128-2B3B75E5EFE6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1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ZoneTexte 34">
            <a:extLst>
              <a:ext uri="{FF2B5EF4-FFF2-40B4-BE49-F238E27FC236}">
                <a16:creationId xmlns:a16="http://schemas.microsoft.com/office/drawing/2014/main" id="{1636E2B2-1C86-7145-8537-52350D4F4BB6}"/>
              </a:ext>
            </a:extLst>
          </p:cNvPr>
          <p:cNvSpPr txBox="1"/>
          <p:nvPr/>
        </p:nvSpPr>
        <p:spPr>
          <a:xfrm>
            <a:off x="7708530" y="2428949"/>
            <a:ext cx="3458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8858E60-BB7B-BF40-9DDD-EE337432998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 des espèces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7C954-ED14-F049-ADC6-619F40D26192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33CEF1-7684-AA4E-A290-3C763C79EB96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29DFDA5-F956-5245-B433-528C9FE4D4A4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E52F1730-2DE7-7A4D-8E2B-E011EACA17F4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883B765B-5F69-4949-A0B4-A88FEB8B2DC9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4A15D161-7BF8-0E4F-A284-6F3EABE5A909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56DB6052-A367-4A44-8982-E78433226806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FD42FCC2-7B62-3E4D-AA73-73AC5A9FAE45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0C376E-9139-9E48-BF98-465B1F093ECB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5D01EB4-2582-FF43-98F9-2BA763D49909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BE404B9-B3FD-4541-A040-5B0460ECB889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0B9414AC-8D0A-C845-BF61-222056C52948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1D17EA3-ED13-F04E-8303-CCCF5F773AFA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A37B115-7055-B14D-9826-5E6BE0D1F169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835FB09B-A794-1D45-8B8F-65A45B28561B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73B8BEF-103D-D943-8F0A-26784724E6CA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AE08E655-0691-164F-A1EC-D7CF8088603F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66608E9-7566-1A4F-83F3-2C26E15FF26F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00F32902-A6CC-564C-BCC8-145F7A63EE61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600D91A-DDB6-7648-B19E-5C83AB46C123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63016E9A-337F-3A4A-8F89-1A6FE66E3DAB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EC532F7-8FE2-0543-B98E-FCE2A65B07B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B46D4214-B4A0-FF4F-8878-BC96EF3FE822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810335D-9FC9-FD40-8077-FDDB457CA28B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D1910A2-441F-B549-9F76-C5EBF59C4CD7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9158338-CC73-174E-B90F-BCFF43EE3012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7646CAF2-2A1C-2946-9F94-6EF40681E8F2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1A0BEB-F548-3A4E-A62B-E9C2E6C4F5B8}"/>
              </a:ext>
            </a:extLst>
          </p:cNvPr>
          <p:cNvGrpSpPr/>
          <p:nvPr/>
        </p:nvGrpSpPr>
        <p:grpSpPr>
          <a:xfrm>
            <a:off x="227766" y="2428949"/>
            <a:ext cx="11771815" cy="3365779"/>
            <a:chOff x="237395" y="2013296"/>
            <a:chExt cx="11771815" cy="3365779"/>
          </a:xfrm>
        </p:grpSpPr>
        <p:sp>
          <p:nvSpPr>
            <p:cNvPr id="46" name="ZoneTexte 35">
              <a:extLst>
                <a:ext uri="{FF2B5EF4-FFF2-40B4-BE49-F238E27FC236}">
                  <a16:creationId xmlns:a16="http://schemas.microsoft.com/office/drawing/2014/main" id="{A1D218BF-CBA5-EA4A-A9EA-12E11957B8DD}"/>
                </a:ext>
              </a:extLst>
            </p:cNvPr>
            <p:cNvSpPr txBox="1"/>
            <p:nvPr/>
          </p:nvSpPr>
          <p:spPr>
            <a:xfrm>
              <a:off x="9173430" y="3647478"/>
              <a:ext cx="2835780" cy="830997"/>
            </a:xfrm>
            <a:prstGeom prst="rect">
              <a:avLst/>
            </a:prstGeom>
            <a:solidFill>
              <a:srgbClr val="006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fr-FR" sz="2000" b="1" dirty="0"/>
                <a:t>12 jeux de données pour les 355 espèces</a:t>
              </a:r>
            </a:p>
          </p:txBody>
        </p:sp>
        <p:cxnSp>
          <p:nvCxnSpPr>
            <p:cNvPr id="61" name="Straight Arrow Connector 53">
              <a:extLst>
                <a:ext uri="{FF2B5EF4-FFF2-40B4-BE49-F238E27FC236}">
                  <a16:creationId xmlns:a16="http://schemas.microsoft.com/office/drawing/2014/main" id="{37B4AE8A-9BC2-F84B-B889-4795879C75DB}"/>
                </a:ext>
              </a:extLst>
            </p:cNvPr>
            <p:cNvCxnSpPr>
              <a:cxnSpLocks/>
            </p:cNvCxnSpPr>
            <p:nvPr/>
          </p:nvCxnSpPr>
          <p:spPr>
            <a:xfrm>
              <a:off x="8475490" y="3986776"/>
              <a:ext cx="585214" cy="0"/>
            </a:xfrm>
            <a:prstGeom prst="straightConnector1">
              <a:avLst/>
            </a:prstGeom>
            <a:ln w="57150">
              <a:solidFill>
                <a:srgbClr val="0065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42EA17C8-8330-6C41-82C6-C34D680AB1FB}"/>
                </a:ext>
              </a:extLst>
            </p:cNvPr>
            <p:cNvGrpSpPr/>
            <p:nvPr/>
          </p:nvGrpSpPr>
          <p:grpSpPr>
            <a:xfrm>
              <a:off x="237395" y="2013296"/>
              <a:ext cx="3826092" cy="3344000"/>
              <a:chOff x="519734" y="1251175"/>
              <a:chExt cx="4367934" cy="3533089"/>
            </a:xfrm>
          </p:grpSpPr>
          <p:sp>
            <p:nvSpPr>
              <p:cNvPr id="37" name="ZoneTexte 19">
                <a:extLst>
                  <a:ext uri="{FF2B5EF4-FFF2-40B4-BE49-F238E27FC236}">
                    <a16:creationId xmlns:a16="http://schemas.microsoft.com/office/drawing/2014/main" id="{36446A47-EEC5-264F-8A04-3F011748E8F8}"/>
                  </a:ext>
                </a:extLst>
              </p:cNvPr>
              <p:cNvSpPr txBox="1"/>
              <p:nvPr/>
            </p:nvSpPr>
            <p:spPr>
              <a:xfrm>
                <a:off x="1516140" y="1620595"/>
                <a:ext cx="2025230" cy="49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800" b="1" dirty="0"/>
                  <a:t>Présences</a:t>
                </a:r>
              </a:p>
            </p:txBody>
          </p:sp>
          <p:pic>
            <p:nvPicPr>
              <p:cNvPr id="47" name="Picture 25">
                <a:extLst>
                  <a:ext uri="{FF2B5EF4-FFF2-40B4-BE49-F238E27FC236}">
                    <a16:creationId xmlns:a16="http://schemas.microsoft.com/office/drawing/2014/main" id="{B2AF7286-CA71-644F-9C6F-1A54DDF408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2589"/>
              <a:stretch/>
            </p:blipFill>
            <p:spPr>
              <a:xfrm>
                <a:off x="519734" y="2192228"/>
                <a:ext cx="4266519" cy="25920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4AD3790E-DF7D-ED4E-82DB-4C24CE8D2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0314" y="1251175"/>
                <a:ext cx="1787354" cy="860578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39D2570-7892-5544-8E1D-93D65BA5B781}"/>
                </a:ext>
              </a:extLst>
            </p:cNvPr>
            <p:cNvGrpSpPr/>
            <p:nvPr/>
          </p:nvGrpSpPr>
          <p:grpSpPr>
            <a:xfrm>
              <a:off x="4559988" y="2368702"/>
              <a:ext cx="3806515" cy="3010373"/>
              <a:chOff x="4276833" y="2217778"/>
              <a:chExt cx="3806515" cy="3010373"/>
            </a:xfrm>
          </p:grpSpPr>
          <p:sp>
            <p:nvSpPr>
              <p:cNvPr id="64" name="ZoneTexte 19">
                <a:extLst>
                  <a:ext uri="{FF2B5EF4-FFF2-40B4-BE49-F238E27FC236}">
                    <a16:creationId xmlns:a16="http://schemas.microsoft.com/office/drawing/2014/main" id="{268C0E45-C6B3-2E4E-9CFE-0DE041B4B507}"/>
                  </a:ext>
                </a:extLst>
              </p:cNvPr>
              <p:cNvSpPr txBox="1"/>
              <p:nvPr/>
            </p:nvSpPr>
            <p:spPr>
              <a:xfrm>
                <a:off x="4938529" y="2217778"/>
                <a:ext cx="2562452" cy="464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b="1" dirty="0"/>
                  <a:t>Pseudo-a</a:t>
                </a:r>
                <a:r>
                  <a:rPr lang="fr-FR" sz="1800" b="1" dirty="0"/>
                  <a:t>bsen</a:t>
                </a:r>
                <a:r>
                  <a:rPr lang="fr-FR" b="1" dirty="0"/>
                  <a:t>ces</a:t>
                </a:r>
                <a:endParaRPr lang="fr-FR" sz="1800" b="1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BCE13E-8934-CD4A-B14D-E55805585011}"/>
                  </a:ext>
                </a:extLst>
              </p:cNvPr>
              <p:cNvSpPr/>
              <p:nvPr/>
            </p:nvSpPr>
            <p:spPr>
              <a:xfrm>
                <a:off x="4276833" y="4594192"/>
                <a:ext cx="3806514" cy="633959"/>
              </a:xfrm>
              <a:prstGeom prst="rect">
                <a:avLst/>
              </a:prstGeom>
              <a:solidFill>
                <a:srgbClr val="10A1F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Création jeu de données</a:t>
                </a:r>
              </a:p>
              <a:p>
                <a:pPr algn="ctr"/>
                <a:r>
                  <a:rPr lang="fr-FR" dirty="0"/>
                  <a:t>3 méthodes aléatoires</a:t>
                </a:r>
              </a:p>
            </p:txBody>
          </p:sp>
          <p:pic>
            <p:nvPicPr>
              <p:cNvPr id="93" name="Picture 30">
                <a:extLst>
                  <a:ext uri="{FF2B5EF4-FFF2-40B4-BE49-F238E27FC236}">
                    <a16:creationId xmlns:a16="http://schemas.microsoft.com/office/drawing/2014/main" id="{C94B2ED5-FEB5-0F42-BF2F-565F526FE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6833" y="2723679"/>
                <a:ext cx="3806515" cy="1857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ABDD22C-59B6-424A-BCE9-645D02E61436}"/>
                </a:ext>
              </a:extLst>
            </p:cNvPr>
            <p:cNvSpPr txBox="1"/>
            <p:nvPr/>
          </p:nvSpPr>
          <p:spPr>
            <a:xfrm>
              <a:off x="4010068" y="3590684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b="1" dirty="0">
                  <a:solidFill>
                    <a:srgbClr val="0065B8"/>
                  </a:solidFill>
                </a:rPr>
                <a:t>+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29E3F-124C-F945-9362-CBF3405D395B}"/>
              </a:ext>
            </a:extLst>
          </p:cNvPr>
          <p:cNvSpPr/>
          <p:nvPr/>
        </p:nvSpPr>
        <p:spPr>
          <a:xfrm>
            <a:off x="211118" y="1842280"/>
            <a:ext cx="20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Pour </a:t>
            </a:r>
            <a:r>
              <a:rPr lang="en-US" b="1" dirty="0" err="1"/>
              <a:t>chaque</a:t>
            </a:r>
            <a:r>
              <a:rPr lang="en-US" b="1" dirty="0"/>
              <a:t> </a:t>
            </a:r>
            <a:r>
              <a:rPr lang="en-US" b="1" dirty="0" err="1"/>
              <a:t>espèce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152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FCCD5A28-D07D-6F48-9CFC-FB291F83E5F9}"/>
              </a:ext>
            </a:extLst>
          </p:cNvPr>
          <p:cNvSpPr txBox="1"/>
          <p:nvPr/>
        </p:nvSpPr>
        <p:spPr>
          <a:xfrm>
            <a:off x="227766" y="783963"/>
            <a:ext cx="4540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Modèles de niche écologique (SDM)</a:t>
            </a:r>
          </a:p>
          <a:p>
            <a:r>
              <a:rPr lang="fr-F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Variables environnementales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5EA58-8D45-084A-B476-92BC3989951D}"/>
              </a:ext>
            </a:extLst>
          </p:cNvPr>
          <p:cNvSpPr/>
          <p:nvPr/>
        </p:nvSpPr>
        <p:spPr>
          <a:xfrm>
            <a:off x="227766" y="1644439"/>
            <a:ext cx="7942430" cy="4327058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Pour </a:t>
            </a:r>
            <a:r>
              <a:rPr lang="en-US" b="1" dirty="0" err="1">
                <a:solidFill>
                  <a:schemeClr val="tx1"/>
                </a:solidFill>
              </a:rPr>
              <a:t>chaque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espèce</a:t>
            </a:r>
            <a:r>
              <a:rPr lang="en-US" b="1" dirty="0">
                <a:solidFill>
                  <a:schemeClr val="tx1"/>
                </a:solidFill>
              </a:rPr>
              <a:t> et </a:t>
            </a:r>
            <a:r>
              <a:rPr lang="en-US" b="1" dirty="0" err="1">
                <a:solidFill>
                  <a:schemeClr val="tx1"/>
                </a:solidFill>
              </a:rPr>
              <a:t>jeu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données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endParaRPr lang="en-US" sz="10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solidFill>
                  <a:srgbClr val="0065B8"/>
                </a:solidFill>
              </a:rPr>
              <a:t>7 variables </a:t>
            </a:r>
            <a:r>
              <a:rPr lang="en-US" sz="2000" dirty="0" err="1">
                <a:solidFill>
                  <a:srgbClr val="0065B8"/>
                </a:solidFill>
              </a:rPr>
              <a:t>environnementales</a:t>
            </a:r>
            <a:r>
              <a:rPr lang="en-US" sz="2000" dirty="0">
                <a:solidFill>
                  <a:srgbClr val="0065B8"/>
                </a:solidFill>
              </a:rPr>
              <a:t> (</a:t>
            </a:r>
            <a:r>
              <a:rPr lang="en-US" sz="2000" dirty="0" err="1">
                <a:solidFill>
                  <a:srgbClr val="0065B8"/>
                </a:solidFill>
              </a:rPr>
              <a:t>climatologie</a:t>
            </a:r>
            <a:r>
              <a:rPr lang="en-US" sz="2000" dirty="0">
                <a:solidFill>
                  <a:srgbClr val="0065B8"/>
                </a:solidFill>
              </a:rPr>
              <a:t> de 1990-2020)</a:t>
            </a:r>
          </a:p>
          <a:p>
            <a:pPr>
              <a:spcAft>
                <a:spcPts val="60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spcAft>
                <a:spcPts val="30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Température</a:t>
            </a:r>
            <a:r>
              <a:rPr lang="en-US" sz="2000" dirty="0">
                <a:solidFill>
                  <a:schemeClr val="tx1"/>
                </a:solidFill>
              </a:rPr>
              <a:t> de surface et de fond </a:t>
            </a:r>
          </a:p>
          <a:p>
            <a:pPr marL="609585" lvl="1">
              <a:spcAft>
                <a:spcPts val="30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Courants de surface et de fond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Profondeur</a:t>
            </a:r>
            <a:r>
              <a:rPr lang="en-US" sz="2000" dirty="0">
                <a:solidFill>
                  <a:schemeClr val="tx1"/>
                </a:solidFill>
              </a:rPr>
              <a:t> de la </a:t>
            </a:r>
            <a:r>
              <a:rPr lang="en-US" sz="2000" dirty="0" err="1">
                <a:solidFill>
                  <a:schemeClr val="tx1"/>
                </a:solidFill>
              </a:rPr>
              <a:t>couche</a:t>
            </a:r>
            <a:r>
              <a:rPr lang="en-US" sz="2000" dirty="0">
                <a:solidFill>
                  <a:schemeClr val="tx1"/>
                </a:solidFill>
              </a:rPr>
              <a:t> de mélange 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Chlorophylle</a:t>
            </a:r>
            <a:r>
              <a:rPr lang="en-US" sz="2000" dirty="0">
                <a:solidFill>
                  <a:schemeClr val="tx1"/>
                </a:solidFill>
              </a:rPr>
              <a:t> de surface </a:t>
            </a:r>
          </a:p>
          <a:p>
            <a:pPr marL="609585" lvl="1"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609585" lvl="1">
              <a:defRPr/>
            </a:pPr>
            <a:r>
              <a:rPr lang="en-US" sz="2000" dirty="0">
                <a:solidFill>
                  <a:schemeClr val="tx1"/>
                </a:solidFill>
              </a:rPr>
              <a:t>	  </a:t>
            </a:r>
            <a:r>
              <a:rPr lang="en-US" sz="2000" dirty="0" err="1">
                <a:solidFill>
                  <a:schemeClr val="tx1"/>
                </a:solidFill>
              </a:rPr>
              <a:t>Oxygène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dissous</a:t>
            </a:r>
            <a:r>
              <a:rPr lang="en-US" sz="2000" dirty="0">
                <a:solidFill>
                  <a:schemeClr val="tx1"/>
                </a:solidFill>
              </a:rPr>
              <a:t> de fond </a:t>
            </a:r>
          </a:p>
          <a:p>
            <a:pPr lvl="1"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008EE8-B70D-A241-BDDC-EE3791D8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1" y="2727240"/>
            <a:ext cx="530980" cy="5309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60E48C-B361-2647-A135-16774F51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69" y="3454931"/>
            <a:ext cx="398304" cy="3983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44BC4E-686E-8A46-82D3-F4F78146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4" y="4092844"/>
            <a:ext cx="388063" cy="3880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60A10CE-C0D9-8144-88E1-40D320922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55" y="5293806"/>
            <a:ext cx="480418" cy="48041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D7453EA-33F9-4D42-91DD-1BF9A3F5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92" y="4669229"/>
            <a:ext cx="483785" cy="483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A5B1C76-9381-624B-8A39-1204C042C18C}"/>
              </a:ext>
            </a:extLst>
          </p:cNvPr>
          <p:cNvSpPr/>
          <p:nvPr/>
        </p:nvSpPr>
        <p:spPr>
          <a:xfrm>
            <a:off x="0" y="6679579"/>
            <a:ext cx="12192000" cy="178421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Impact du changement climatique sur la diversité des communautés de poissons dans les eaux européennes           				                         E. Fort - Master 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A32E97-6023-4C4C-9DC3-18945EDCECFB}"/>
              </a:ext>
            </a:extLst>
          </p:cNvPr>
          <p:cNvSpPr txBox="1"/>
          <p:nvPr/>
        </p:nvSpPr>
        <p:spPr>
          <a:xfrm>
            <a:off x="11807687" y="6118081"/>
            <a:ext cx="1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55FD56-EDDE-EF43-A310-A4470B0016A1}"/>
              </a:ext>
            </a:extLst>
          </p:cNvPr>
          <p:cNvSpPr/>
          <p:nvPr/>
        </p:nvSpPr>
        <p:spPr>
          <a:xfrm>
            <a:off x="0" y="-15462"/>
            <a:ext cx="12192000" cy="488830"/>
          </a:xfrm>
          <a:prstGeom prst="rect">
            <a:avLst/>
          </a:prstGeom>
          <a:solidFill>
            <a:srgbClr val="004D91"/>
          </a:solidFill>
          <a:ln>
            <a:solidFill>
              <a:srgbClr val="004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732E0C6-4DA8-6F44-8E4B-1F33F8B45E45}"/>
              </a:ext>
            </a:extLst>
          </p:cNvPr>
          <p:cNvGrpSpPr/>
          <p:nvPr/>
        </p:nvGrpSpPr>
        <p:grpSpPr>
          <a:xfrm>
            <a:off x="227766" y="-23458"/>
            <a:ext cx="11360763" cy="523220"/>
            <a:chOff x="227766" y="-23458"/>
            <a:chExt cx="11360763" cy="523220"/>
          </a:xfrm>
        </p:grpSpPr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B141076-4AF1-0A46-9A90-1120964652F4}"/>
                </a:ext>
              </a:extLst>
            </p:cNvPr>
            <p:cNvSpPr txBox="1"/>
            <p:nvPr/>
          </p:nvSpPr>
          <p:spPr>
            <a:xfrm>
              <a:off x="227766" y="87073"/>
              <a:ext cx="11438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fr-F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BDCECEE-111C-A249-87EB-D1BC3964D33C}"/>
                </a:ext>
              </a:extLst>
            </p:cNvPr>
            <p:cNvSpPr txBox="1"/>
            <p:nvPr/>
          </p:nvSpPr>
          <p:spPr>
            <a:xfrm>
              <a:off x="7013027" y="-23458"/>
              <a:ext cx="11171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Résultats et</a:t>
              </a:r>
            </a:p>
            <a:p>
              <a:r>
                <a:rPr lang="fr-F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Discussion</a:t>
              </a: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35B38B1-034A-864C-9F49-A9E3F6E5048F}"/>
                </a:ext>
              </a:extLst>
            </p:cNvPr>
            <p:cNvGrpSpPr/>
            <p:nvPr/>
          </p:nvGrpSpPr>
          <p:grpSpPr>
            <a:xfrm>
              <a:off x="10538247" y="84263"/>
              <a:ext cx="1050282" cy="307777"/>
              <a:chOff x="1151684" y="1395597"/>
              <a:chExt cx="1050282" cy="307777"/>
            </a:xfrm>
          </p:grpSpPr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1D39A7CB-6D48-7343-B233-40D95EB13017}"/>
                  </a:ext>
                </a:extLst>
              </p:cNvPr>
              <p:cNvSpPr txBox="1"/>
              <p:nvPr/>
            </p:nvSpPr>
            <p:spPr>
              <a:xfrm>
                <a:off x="1151684" y="1395597"/>
                <a:ext cx="10183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Conclusion</a:t>
                </a:r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721867-8EA5-6746-BCD7-513975F24B1D}"/>
                  </a:ext>
                </a:extLst>
              </p:cNvPr>
              <p:cNvSpPr/>
              <p:nvPr/>
            </p:nvSpPr>
            <p:spPr>
              <a:xfrm>
                <a:off x="2111966" y="1516534"/>
                <a:ext cx="90000" cy="9000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17F71E2-2F82-5740-A253-874FB7CADFEC}"/>
              </a:ext>
            </a:extLst>
          </p:cNvPr>
          <p:cNvSpPr/>
          <p:nvPr/>
        </p:nvSpPr>
        <p:spPr>
          <a:xfrm>
            <a:off x="0" y="473704"/>
            <a:ext cx="12192000" cy="130730"/>
          </a:xfrm>
          <a:prstGeom prst="rect">
            <a:avLst/>
          </a:prstGeom>
          <a:solidFill>
            <a:srgbClr val="0065B8"/>
          </a:solidFill>
          <a:ln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D1DCF48-47DB-2149-A851-64403712BCFF}"/>
              </a:ext>
            </a:extLst>
          </p:cNvPr>
          <p:cNvSpPr txBox="1"/>
          <p:nvPr/>
        </p:nvSpPr>
        <p:spPr>
          <a:xfrm>
            <a:off x="3174475" y="-32657"/>
            <a:ext cx="1268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Matériels et Méthodes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966BADB-2A6E-B64E-87F0-D8037D0CF9FC}"/>
              </a:ext>
            </a:extLst>
          </p:cNvPr>
          <p:cNvSpPr/>
          <p:nvPr/>
        </p:nvSpPr>
        <p:spPr>
          <a:xfrm>
            <a:off x="4210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FC6A230-3D8C-2547-ACCD-1F7F816C80A0}"/>
              </a:ext>
            </a:extLst>
          </p:cNvPr>
          <p:cNvSpPr/>
          <p:nvPr/>
        </p:nvSpPr>
        <p:spPr>
          <a:xfrm>
            <a:off x="4362589" y="205200"/>
            <a:ext cx="90000" cy="9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05AB0DF-F28E-694A-9B4C-F0045D788616}"/>
              </a:ext>
            </a:extLst>
          </p:cNvPr>
          <p:cNvSpPr/>
          <p:nvPr/>
        </p:nvSpPr>
        <p:spPr>
          <a:xfrm>
            <a:off x="45149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BAC28D3-DF7E-F047-AF17-25EF643F2B48}"/>
              </a:ext>
            </a:extLst>
          </p:cNvPr>
          <p:cNvSpPr/>
          <p:nvPr/>
        </p:nvSpPr>
        <p:spPr>
          <a:xfrm>
            <a:off x="46673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FA6A216-7150-B740-B766-9E117DADD6EE}"/>
              </a:ext>
            </a:extLst>
          </p:cNvPr>
          <p:cNvSpPr/>
          <p:nvPr/>
        </p:nvSpPr>
        <p:spPr>
          <a:xfrm>
            <a:off x="48197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3F220E3-4479-604C-8DEF-72707A2C3E8E}"/>
              </a:ext>
            </a:extLst>
          </p:cNvPr>
          <p:cNvSpPr/>
          <p:nvPr/>
        </p:nvSpPr>
        <p:spPr>
          <a:xfrm>
            <a:off x="49721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9B6F3E95-D2FB-804F-8DC6-A394B95FD9A7}"/>
              </a:ext>
            </a:extLst>
          </p:cNvPr>
          <p:cNvSpPr/>
          <p:nvPr/>
        </p:nvSpPr>
        <p:spPr>
          <a:xfrm>
            <a:off x="5124589" y="205200"/>
            <a:ext cx="90000" cy="9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719CD273-1913-B648-93B7-18D1A9D9FFB5}"/>
              </a:ext>
            </a:extLst>
          </p:cNvPr>
          <p:cNvSpPr/>
          <p:nvPr/>
        </p:nvSpPr>
        <p:spPr>
          <a:xfrm>
            <a:off x="1165092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04B2B48-7BE7-174B-8495-2CE1C04DB2D7}"/>
              </a:ext>
            </a:extLst>
          </p:cNvPr>
          <p:cNvSpPr/>
          <p:nvPr/>
        </p:nvSpPr>
        <p:spPr>
          <a:xfrm>
            <a:off x="8026409" y="202447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9E030AAC-1203-4546-B109-975FA031033A}"/>
              </a:ext>
            </a:extLst>
          </p:cNvPr>
          <p:cNvSpPr/>
          <p:nvPr/>
        </p:nvSpPr>
        <p:spPr>
          <a:xfrm>
            <a:off x="8178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265D47E-6B94-4840-84B5-E8F9B56BA4DF}"/>
              </a:ext>
            </a:extLst>
          </p:cNvPr>
          <p:cNvSpPr/>
          <p:nvPr/>
        </p:nvSpPr>
        <p:spPr>
          <a:xfrm>
            <a:off x="83312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CE2499DE-18C2-C442-A8FF-DAD856DEDD47}"/>
              </a:ext>
            </a:extLst>
          </p:cNvPr>
          <p:cNvSpPr/>
          <p:nvPr/>
        </p:nvSpPr>
        <p:spPr>
          <a:xfrm>
            <a:off x="84836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92D516B-2F4B-BE42-9919-884C1018DD8C}"/>
              </a:ext>
            </a:extLst>
          </p:cNvPr>
          <p:cNvSpPr/>
          <p:nvPr/>
        </p:nvSpPr>
        <p:spPr>
          <a:xfrm>
            <a:off x="86360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E7AAEFBD-F022-E34E-97ED-69C7D126BBE0}"/>
              </a:ext>
            </a:extLst>
          </p:cNvPr>
          <p:cNvSpPr/>
          <p:nvPr/>
        </p:nvSpPr>
        <p:spPr>
          <a:xfrm>
            <a:off x="87884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FAB1320D-E70A-5B4E-A8EA-F61A45AD420A}"/>
              </a:ext>
            </a:extLst>
          </p:cNvPr>
          <p:cNvSpPr/>
          <p:nvPr/>
        </p:nvSpPr>
        <p:spPr>
          <a:xfrm>
            <a:off x="8940809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9F7CA159-2E2A-CA40-AA8B-412F7207735C}"/>
              </a:ext>
            </a:extLst>
          </p:cNvPr>
          <p:cNvSpPr/>
          <p:nvPr/>
        </p:nvSpPr>
        <p:spPr>
          <a:xfrm>
            <a:off x="1281613" y="205200"/>
            <a:ext cx="90000" cy="90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B3E3CC-6DA1-B54F-AD63-0E4CCE1222F8}"/>
              </a:ext>
            </a:extLst>
          </p:cNvPr>
          <p:cNvSpPr/>
          <p:nvPr/>
        </p:nvSpPr>
        <p:spPr>
          <a:xfrm>
            <a:off x="428625" y="2614613"/>
            <a:ext cx="7597784" cy="3503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956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4385</Words>
  <Application>Microsoft Macintosh PowerPoint</Application>
  <PresentationFormat>Grand écran</PresentationFormat>
  <Paragraphs>1021</Paragraphs>
  <Slides>66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4" baseType="lpstr">
      <vt:lpstr>Arial</vt:lpstr>
      <vt:lpstr>Arial Black</vt:lpstr>
      <vt:lpstr>Calibri</vt:lpstr>
      <vt:lpstr>Calibri Light</vt:lpstr>
      <vt:lpstr>Cambria Math</vt:lpstr>
      <vt:lpstr>NimbusRomNo9L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FORT Etienne</dc:creator>
  <cp:lastModifiedBy>FORT Etienne</cp:lastModifiedBy>
  <cp:revision>104</cp:revision>
  <dcterms:created xsi:type="dcterms:W3CDTF">2023-06-10T10:07:58Z</dcterms:created>
  <dcterms:modified xsi:type="dcterms:W3CDTF">2023-06-14T07:43:07Z</dcterms:modified>
</cp:coreProperties>
</file>